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s/slide76.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83.xml" ContentType="application/vnd.openxmlformats-officedocument.presentationml.slide+xml"/>
  <Override PartName="/ppt/slideLayouts/slideLayout6.xml" ContentType="application/vnd.openxmlformats-officedocument.presentationml.slideLayout+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slides/slide70.xml" ContentType="application/vnd.openxmlformats-officedocument.presentationml.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s/slide79.xml" ContentType="application/vnd.openxmlformats-officedocument.presentationml.slide+xml"/>
  <Override PartName="/ppt/slides/slide7.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68.xml" ContentType="application/vnd.openxmlformats-officedocument.presentationml.slide+xml"/>
  <Override PartName="/ppt/slides/slide77.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s/slide66.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slides/slide64.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Override PartName="/ppt/slides/slide71.xml" ContentType="application/vnd.openxmlformats-officedocument.presentationml.slide+xml"/>
  <Override PartName="/ppt/slides/slide80.xml" ContentType="application/vnd.openxmlformats-officedocument.presentationml.slide+xml"/>
  <Override PartName="/ppt/slides/slide82.xml" ContentType="application/vnd.openxmlformats-officedocument.presentationml.slide+xml"/>
  <Default Extension="jpeg" ContentType="image/jpeg"/>
  <Override PartName="/ppt/slideLayouts/slideLayout3.xml" ContentType="application/vnd.openxmlformats-officedocument.presentationml.slideLayout+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0.xml" ContentType="application/vnd.openxmlformats-officedocument.presentationml.slideLayout+xml"/>
  <Default Extension="gif" ContentType="image/gif"/>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slides/slide78.xml" ContentType="application/vnd.openxmlformats-officedocument.presentationml.slide+xml"/>
  <Override PartName="/ppt/slides/slide87.xml" ContentType="application/vnd.openxmlformats-officedocument.presentationml.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Default Extension="rels" ContentType="application/vnd.openxmlformats-package.relationship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 id="257" r:id="rId3"/>
    <p:sldId id="258" r:id="rId4"/>
    <p:sldId id="259" r:id="rId5"/>
    <p:sldId id="261" r:id="rId6"/>
    <p:sldId id="262" r:id="rId7"/>
    <p:sldId id="263" r:id="rId8"/>
    <p:sldId id="260" r:id="rId9"/>
    <p:sldId id="264" r:id="rId10"/>
    <p:sldId id="265" r:id="rId11"/>
    <p:sldId id="277" r:id="rId12"/>
    <p:sldId id="266" r:id="rId13"/>
    <p:sldId id="267" r:id="rId14"/>
    <p:sldId id="268" r:id="rId15"/>
    <p:sldId id="271" r:id="rId16"/>
    <p:sldId id="272" r:id="rId17"/>
    <p:sldId id="273" r:id="rId18"/>
    <p:sldId id="275" r:id="rId19"/>
    <p:sldId id="276" r:id="rId20"/>
    <p:sldId id="274" r:id="rId21"/>
    <p:sldId id="270" r:id="rId22"/>
    <p:sldId id="278" r:id="rId23"/>
    <p:sldId id="279" r:id="rId24"/>
    <p:sldId id="280" r:id="rId25"/>
    <p:sldId id="281" r:id="rId26"/>
    <p:sldId id="282" r:id="rId27"/>
    <p:sldId id="285" r:id="rId28"/>
    <p:sldId id="283" r:id="rId29"/>
    <p:sldId id="286" r:id="rId30"/>
    <p:sldId id="284" r:id="rId31"/>
    <p:sldId id="287" r:id="rId32"/>
    <p:sldId id="288" r:id="rId33"/>
    <p:sldId id="289" r:id="rId34"/>
    <p:sldId id="291" r:id="rId35"/>
    <p:sldId id="293" r:id="rId36"/>
    <p:sldId id="294" r:id="rId37"/>
    <p:sldId id="295" r:id="rId38"/>
    <p:sldId id="297" r:id="rId39"/>
    <p:sldId id="298" r:id="rId40"/>
    <p:sldId id="296" r:id="rId41"/>
    <p:sldId id="299" r:id="rId42"/>
    <p:sldId id="302" r:id="rId43"/>
    <p:sldId id="304" r:id="rId44"/>
    <p:sldId id="303" r:id="rId45"/>
    <p:sldId id="305" r:id="rId46"/>
    <p:sldId id="306" r:id="rId47"/>
    <p:sldId id="307" r:id="rId48"/>
    <p:sldId id="334" r:id="rId49"/>
    <p:sldId id="314" r:id="rId50"/>
    <p:sldId id="308" r:id="rId51"/>
    <p:sldId id="309" r:id="rId52"/>
    <p:sldId id="310" r:id="rId53"/>
    <p:sldId id="311" r:id="rId54"/>
    <p:sldId id="312" r:id="rId55"/>
    <p:sldId id="313" r:id="rId56"/>
    <p:sldId id="335" r:id="rId57"/>
    <p:sldId id="315" r:id="rId58"/>
    <p:sldId id="316" r:id="rId59"/>
    <p:sldId id="345" r:id="rId60"/>
    <p:sldId id="318" r:id="rId61"/>
    <p:sldId id="336" r:id="rId62"/>
    <p:sldId id="337" r:id="rId63"/>
    <p:sldId id="339" r:id="rId64"/>
    <p:sldId id="338" r:id="rId65"/>
    <p:sldId id="340" r:id="rId66"/>
    <p:sldId id="341" r:id="rId67"/>
    <p:sldId id="343" r:id="rId68"/>
    <p:sldId id="319" r:id="rId69"/>
    <p:sldId id="320" r:id="rId70"/>
    <p:sldId id="321" r:id="rId71"/>
    <p:sldId id="322" r:id="rId72"/>
    <p:sldId id="323" r:id="rId73"/>
    <p:sldId id="324" r:id="rId74"/>
    <p:sldId id="346" r:id="rId75"/>
    <p:sldId id="325" r:id="rId76"/>
    <p:sldId id="347" r:id="rId77"/>
    <p:sldId id="326" r:id="rId78"/>
    <p:sldId id="327" r:id="rId79"/>
    <p:sldId id="328" r:id="rId80"/>
    <p:sldId id="329" r:id="rId81"/>
    <p:sldId id="330" r:id="rId82"/>
    <p:sldId id="331" r:id="rId83"/>
    <p:sldId id="332" r:id="rId84"/>
    <p:sldId id="292" r:id="rId85"/>
    <p:sldId id="348" r:id="rId86"/>
    <p:sldId id="290" r:id="rId87"/>
    <p:sldId id="344" r:id="rId8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53" autoAdjust="0"/>
    <p:restoredTop sz="94718" autoAdjust="0"/>
  </p:normalViewPr>
  <p:slideViewPr>
    <p:cSldViewPr>
      <p:cViewPr varScale="1">
        <p:scale>
          <a:sx n="70" d="100"/>
          <a:sy n="70" d="100"/>
        </p:scale>
        <p:origin x="-1374" y="-10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2">
        <a:schemeClr val="bg1"/>
      </p:bgRef>
    </p:bg>
    <p:spTree>
      <p:nvGrpSpPr>
        <p:cNvPr id="1" name=""/>
        <p:cNvGrpSpPr/>
        <p:nvPr/>
      </p:nvGrpSpPr>
      <p:grpSpPr>
        <a:xfrm>
          <a:off x="0" y="0"/>
          <a:ext cx="0" cy="0"/>
          <a:chOff x="0" y="0"/>
          <a:chExt cx="0" cy="0"/>
        </a:xfrm>
      </p:grpSpPr>
      <p:sp>
        <p:nvSpPr>
          <p:cNvPr id="8" name="Rectangle 7"/>
          <p:cNvSpPr/>
          <p:nvPr/>
        </p:nvSpPr>
        <p:spPr>
          <a:xfrm flipH="1">
            <a:off x="2667000" y="0"/>
            <a:ext cx="6477000" cy="6858000"/>
          </a:xfrm>
          <a:prstGeom prst="rect">
            <a:avLst/>
          </a:prstGeom>
          <a:blipFill>
            <a:blip r:embed="rId2"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00000" r="50000"/>
                </a:path>
                <a:tileRect/>
              </a:gradFill>
            </a:fillOverlay>
            <a:innerShdw blurRad="63500" dist="44450" dir="10800000">
              <a:srgbClr val="000000">
                <a:alpha val="50000"/>
              </a:srgbClr>
            </a:inn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9" name="Straight Connector 8"/>
          <p:cNvSpPr>
            <a:spLocks noChangeShapeType="1"/>
          </p:cNvSpPr>
          <p:nvPr/>
        </p:nvSpPr>
        <p:spPr bwMode="auto">
          <a:xfrm rot="16200000">
            <a:off x="-762000" y="3429000"/>
            <a:ext cx="6858000" cy="0"/>
          </a:xfrm>
          <a:prstGeom prst="line">
            <a:avLst/>
          </a:prstGeom>
          <a:noFill/>
          <a:ln w="11430" cap="flat" cmpd="sng" algn="ctr">
            <a:solidFill>
              <a:schemeClr val="bg1">
                <a:shade val="95000"/>
              </a:schemeClr>
            </a:solidFill>
            <a:prstDash val="solid"/>
            <a:miter lim="800000"/>
            <a:headEnd type="none" w="med" len="med"/>
            <a:tailEnd type="none" w="med" len="med"/>
          </a:ln>
          <a:effectLst/>
        </p:spPr>
        <p:txBody>
          <a:bodyPr vert="horz" wrap="square" lIns="91440" tIns="45720" rIns="91440" bIns="45720" anchor="t" compatLnSpc="1"/>
          <a:lstStyle>
            <a:extLst/>
          </a:lstStyle>
          <a:p>
            <a:endParaRPr kumimoji="0" lang="en-US"/>
          </a:p>
        </p:txBody>
      </p:sp>
      <p:sp>
        <p:nvSpPr>
          <p:cNvPr id="12" name="Title 11"/>
          <p:cNvSpPr>
            <a:spLocks noGrp="1"/>
          </p:cNvSpPr>
          <p:nvPr>
            <p:ph type="ctrTitle"/>
          </p:nvPr>
        </p:nvSpPr>
        <p:spPr>
          <a:xfrm>
            <a:off x="3366868" y="533400"/>
            <a:ext cx="5105400" cy="2868168"/>
          </a:xfrm>
        </p:spPr>
        <p:txBody>
          <a:bodyPr lIns="45720" tIns="0" rIns="45720">
            <a:noAutofit/>
          </a:bodyPr>
          <a:lstStyle>
            <a:lvl1pPr algn="r">
              <a:defRPr sz="4200" b="1"/>
            </a:lvl1pPr>
            <a:extLst/>
          </a:lstStyle>
          <a:p>
            <a:r>
              <a:rPr kumimoji="0" lang="en-US" smtClean="0"/>
              <a:t>Click to edit Master title style</a:t>
            </a:r>
            <a:endParaRPr kumimoji="0" lang="en-US"/>
          </a:p>
        </p:txBody>
      </p:sp>
      <p:sp>
        <p:nvSpPr>
          <p:cNvPr id="25" name="Subtitle 24"/>
          <p:cNvSpPr>
            <a:spLocks noGrp="1"/>
          </p:cNvSpPr>
          <p:nvPr>
            <p:ph type="subTitle" idx="1"/>
          </p:nvPr>
        </p:nvSpPr>
        <p:spPr>
          <a:xfrm>
            <a:off x="3354442" y="3539864"/>
            <a:ext cx="5114778" cy="1101248"/>
          </a:xfrm>
        </p:spPr>
        <p:txBody>
          <a:bodyPr lIns="45720" tIns="0" rIns="45720" bIns="0"/>
          <a:lstStyle>
            <a:lvl1pPr marL="0" indent="0" algn="r">
              <a:buNone/>
              <a:defRPr sz="2200">
                <a:solidFill>
                  <a:srgbClr val="FFFFFF"/>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smtClean="0"/>
              <a:t>Click to edit Master subtitle style</a:t>
            </a:r>
            <a:endParaRPr kumimoji="0" lang="en-US"/>
          </a:p>
        </p:txBody>
      </p:sp>
      <p:sp>
        <p:nvSpPr>
          <p:cNvPr id="31" name="Date Placeholder 30"/>
          <p:cNvSpPr>
            <a:spLocks noGrp="1"/>
          </p:cNvSpPr>
          <p:nvPr>
            <p:ph type="dt" sz="half" idx="10"/>
          </p:nvPr>
        </p:nvSpPr>
        <p:spPr>
          <a:xfrm>
            <a:off x="5871224" y="6557946"/>
            <a:ext cx="2002464" cy="226902"/>
          </a:xfrm>
        </p:spPr>
        <p:txBody>
          <a:bodyPr/>
          <a:lstStyle>
            <a:lvl1pPr>
              <a:defRPr lang="en-US" smtClean="0">
                <a:solidFill>
                  <a:srgbClr val="FFFFFF"/>
                </a:solidFill>
              </a:defRPr>
            </a:lvl1pPr>
            <a:extLst/>
          </a:lstStyle>
          <a:p>
            <a:fld id="{8BB236A0-A06A-4BBF-8FDD-E3DE2FB1F66E}" type="datetimeFigureOut">
              <a:rPr lang="en-US" smtClean="0"/>
              <a:pPr/>
              <a:t>8/27/2019</a:t>
            </a:fld>
            <a:endParaRPr lang="en-US"/>
          </a:p>
        </p:txBody>
      </p:sp>
      <p:sp>
        <p:nvSpPr>
          <p:cNvPr id="18" name="Footer Placeholder 17"/>
          <p:cNvSpPr>
            <a:spLocks noGrp="1"/>
          </p:cNvSpPr>
          <p:nvPr>
            <p:ph type="ftr" sz="quarter" idx="11"/>
          </p:nvPr>
        </p:nvSpPr>
        <p:spPr>
          <a:xfrm>
            <a:off x="2819400" y="6557946"/>
            <a:ext cx="2927722" cy="228600"/>
          </a:xfrm>
        </p:spPr>
        <p:txBody>
          <a:bodyPr/>
          <a:lstStyle>
            <a:lvl1pPr>
              <a:defRPr lang="en-US" dirty="0">
                <a:solidFill>
                  <a:srgbClr val="FFFFFF"/>
                </a:solidFill>
              </a:defRPr>
            </a:lvl1pPr>
            <a:extLst/>
          </a:lstStyle>
          <a:p>
            <a:endParaRPr lang="en-US"/>
          </a:p>
        </p:txBody>
      </p:sp>
      <p:sp>
        <p:nvSpPr>
          <p:cNvPr id="29" name="Slide Number Placeholder 28"/>
          <p:cNvSpPr>
            <a:spLocks noGrp="1"/>
          </p:cNvSpPr>
          <p:nvPr>
            <p:ph type="sldNum" sz="quarter" idx="12"/>
          </p:nvPr>
        </p:nvSpPr>
        <p:spPr>
          <a:xfrm>
            <a:off x="7880884" y="6556248"/>
            <a:ext cx="588336" cy="228600"/>
          </a:xfrm>
        </p:spPr>
        <p:txBody>
          <a:bodyPr/>
          <a:lstStyle>
            <a:lvl1pPr>
              <a:defRPr lang="en-US" smtClean="0">
                <a:solidFill>
                  <a:srgbClr val="FFFFFF"/>
                </a:solidFill>
              </a:defRPr>
            </a:lvl1pPr>
            <a:extLst/>
          </a:lstStyle>
          <a:p>
            <a:fld id="{C7B0F476-906F-4FC6-9FF5-CF1290B07622}"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8BB236A0-A06A-4BBF-8FDD-E3DE2FB1F66E}" type="datetimeFigureOut">
              <a:rPr lang="en-US" smtClean="0"/>
              <a:pPr/>
              <a:t>8/27/2019</a:t>
            </a:fld>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C7B0F476-906F-4FC6-9FF5-CF1290B07622}"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274955"/>
            <a:ext cx="1524000" cy="5851525"/>
          </a:xfrm>
        </p:spPr>
        <p:txBody>
          <a:bodyPr vert="eaVert" anchor="t"/>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274642"/>
            <a:ext cx="6019800" cy="5851525"/>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a:xfrm>
            <a:off x="4242816" y="6557946"/>
            <a:ext cx="2002464" cy="226902"/>
          </a:xfrm>
        </p:spPr>
        <p:txBody>
          <a:bodyPr/>
          <a:lstStyle>
            <a:extLst/>
          </a:lstStyle>
          <a:p>
            <a:fld id="{8BB236A0-A06A-4BBF-8FDD-E3DE2FB1F66E}" type="datetimeFigureOut">
              <a:rPr lang="en-US" smtClean="0"/>
              <a:pPr/>
              <a:t>8/27/2019</a:t>
            </a:fld>
            <a:endParaRPr lang="en-US"/>
          </a:p>
        </p:txBody>
      </p:sp>
      <p:sp>
        <p:nvSpPr>
          <p:cNvPr id="5" name="Footer Placeholder 4"/>
          <p:cNvSpPr>
            <a:spLocks noGrp="1"/>
          </p:cNvSpPr>
          <p:nvPr>
            <p:ph type="ftr" sz="quarter" idx="11"/>
          </p:nvPr>
        </p:nvSpPr>
        <p:spPr>
          <a:xfrm>
            <a:off x="457200" y="6556248"/>
            <a:ext cx="3657600" cy="228600"/>
          </a:xfrm>
        </p:spPr>
        <p:txBody>
          <a:bodyPr/>
          <a:lstStyle>
            <a:extLst/>
          </a:lstStyle>
          <a:p>
            <a:endParaRPr lang="en-US"/>
          </a:p>
        </p:txBody>
      </p:sp>
      <p:sp>
        <p:nvSpPr>
          <p:cNvPr id="6" name="Slide Number Placeholder 5"/>
          <p:cNvSpPr>
            <a:spLocks noGrp="1"/>
          </p:cNvSpPr>
          <p:nvPr>
            <p:ph type="sldNum" sz="quarter" idx="12"/>
          </p:nvPr>
        </p:nvSpPr>
        <p:spPr>
          <a:xfrm>
            <a:off x="6254496" y="6553200"/>
            <a:ext cx="588336" cy="228600"/>
          </a:xfrm>
        </p:spPr>
        <p:txBody>
          <a:bodyPr/>
          <a:lstStyle>
            <a:lvl1pPr>
              <a:defRPr>
                <a:solidFill>
                  <a:schemeClr val="tx2"/>
                </a:solidFill>
              </a:defRPr>
            </a:lvl1pPr>
            <a:extLst/>
          </a:lstStyle>
          <a:p>
            <a:fld id="{C7B0F476-906F-4FC6-9FF5-CF1290B07622}"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8BB236A0-A06A-4BBF-8FDD-E3DE2FB1F66E}" type="datetimeFigureOut">
              <a:rPr lang="en-US" smtClean="0"/>
              <a:pPr/>
              <a:t>8/27/2019</a:t>
            </a:fld>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C7B0F476-906F-4FC6-9FF5-CF1290B07622}"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066800" y="2821837"/>
            <a:ext cx="6255488" cy="1362075"/>
          </a:xfrm>
        </p:spPr>
        <p:txBody>
          <a:bodyPr tIns="0" anchor="t"/>
          <a:lstStyle>
            <a:lvl1pPr algn="r">
              <a:buNone/>
              <a:defRPr sz="4200" b="1" cap="all"/>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1066800" y="1905000"/>
            <a:ext cx="6255488" cy="743507"/>
          </a:xfrm>
        </p:spPr>
        <p:txBody>
          <a:bodyPr anchor="b"/>
          <a:lstStyle>
            <a:lvl1pPr marL="0" indent="0" algn="r">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a:xfrm>
            <a:off x="4724238" y="6556810"/>
            <a:ext cx="2002464" cy="226902"/>
          </a:xfrm>
        </p:spPr>
        <p:txBody>
          <a:bodyPr bIns="0" anchor="b"/>
          <a:lstStyle>
            <a:lvl1pPr>
              <a:defRPr>
                <a:solidFill>
                  <a:schemeClr val="tx2"/>
                </a:solidFill>
              </a:defRPr>
            </a:lvl1pPr>
            <a:extLst/>
          </a:lstStyle>
          <a:p>
            <a:fld id="{8BB236A0-A06A-4BBF-8FDD-E3DE2FB1F66E}" type="datetimeFigureOut">
              <a:rPr lang="en-US" smtClean="0"/>
              <a:pPr/>
              <a:t>8/27/2019</a:t>
            </a:fld>
            <a:endParaRPr lang="en-US"/>
          </a:p>
        </p:txBody>
      </p:sp>
      <p:sp>
        <p:nvSpPr>
          <p:cNvPr id="5" name="Footer Placeholder 4"/>
          <p:cNvSpPr>
            <a:spLocks noGrp="1"/>
          </p:cNvSpPr>
          <p:nvPr>
            <p:ph type="ftr" sz="quarter" idx="11"/>
          </p:nvPr>
        </p:nvSpPr>
        <p:spPr>
          <a:xfrm>
            <a:off x="1735358" y="6556810"/>
            <a:ext cx="2895600" cy="228600"/>
          </a:xfrm>
        </p:spPr>
        <p:txBody>
          <a:bodyPr bIns="0" anchor="b"/>
          <a:lstStyle>
            <a:lvl1pPr>
              <a:defRPr>
                <a:solidFill>
                  <a:schemeClr val="tx2"/>
                </a:solidFill>
              </a:defRPr>
            </a:lvl1pPr>
            <a:extLst/>
          </a:lstStyle>
          <a:p>
            <a:endParaRPr lang="en-US"/>
          </a:p>
        </p:txBody>
      </p:sp>
      <p:sp>
        <p:nvSpPr>
          <p:cNvPr id="6" name="Slide Number Placeholder 5"/>
          <p:cNvSpPr>
            <a:spLocks noGrp="1"/>
          </p:cNvSpPr>
          <p:nvPr>
            <p:ph type="sldNum" sz="quarter" idx="12"/>
          </p:nvPr>
        </p:nvSpPr>
        <p:spPr>
          <a:xfrm>
            <a:off x="6733952" y="6555112"/>
            <a:ext cx="588336" cy="228600"/>
          </a:xfrm>
        </p:spPr>
        <p:txBody>
          <a:bodyPr/>
          <a:lstStyle>
            <a:extLst/>
          </a:lstStyle>
          <a:p>
            <a:fld id="{C7B0F476-906F-4FC6-9FF5-CF1290B07622}"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1143000"/>
          </a:xfrm>
        </p:spPr>
        <p:txBody>
          <a:bodyPr/>
          <a:lstStyle>
            <a:extLst/>
          </a:lstStyle>
          <a:p>
            <a:r>
              <a:rPr kumimoji="0" lang="en-US" smtClean="0"/>
              <a:t>Click to edit Master title style</a:t>
            </a:r>
            <a:endParaRPr kumimoji="0" lang="en-US"/>
          </a:p>
        </p:txBody>
      </p:sp>
      <p:sp>
        <p:nvSpPr>
          <p:cNvPr id="3" name="Content Placeholder 2"/>
          <p:cNvSpPr>
            <a:spLocks noGrp="1"/>
          </p:cNvSpPr>
          <p:nvPr>
            <p:ph sz="half" idx="1"/>
          </p:nvPr>
        </p:nvSpPr>
        <p:spPr>
          <a:xfrm>
            <a:off x="457200" y="1600200"/>
            <a:ext cx="3520440" cy="4525963"/>
          </a:xfrm>
        </p:spPr>
        <p:txBody>
          <a:bodyPr anchor="t"/>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178808" y="1600200"/>
            <a:ext cx="3520440" cy="4525963"/>
          </a:xfrm>
        </p:spPr>
        <p:txBody>
          <a:bodyPr anchor="t"/>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extLst/>
          </a:lstStyle>
          <a:p>
            <a:fld id="{8BB236A0-A06A-4BBF-8FDD-E3DE2FB1F66E}" type="datetimeFigureOut">
              <a:rPr lang="en-US" smtClean="0"/>
              <a:pPr/>
              <a:t>8/27/2019</a:t>
            </a:fld>
            <a:endParaRPr lang="en-US"/>
          </a:p>
        </p:txBody>
      </p:sp>
      <p:sp>
        <p:nvSpPr>
          <p:cNvPr id="6" name="Footer Placeholder 5"/>
          <p:cNvSpPr>
            <a:spLocks noGrp="1"/>
          </p:cNvSpPr>
          <p:nvPr>
            <p:ph type="ftr" sz="quarter" idx="11"/>
          </p:nvPr>
        </p:nvSpPr>
        <p:spPr/>
        <p:txBody>
          <a:bodyPr/>
          <a:lstStyle>
            <a:extLst/>
          </a:lstStyle>
          <a:p>
            <a:endParaRPr lang="en-US"/>
          </a:p>
        </p:txBody>
      </p:sp>
      <p:sp>
        <p:nvSpPr>
          <p:cNvPr id="7" name="Slide Number Placeholder 6"/>
          <p:cNvSpPr>
            <a:spLocks noGrp="1"/>
          </p:cNvSpPr>
          <p:nvPr>
            <p:ph type="sldNum" sz="quarter" idx="12"/>
          </p:nvPr>
        </p:nvSpPr>
        <p:spPr/>
        <p:txBody>
          <a:bodyPr/>
          <a:lstStyle>
            <a:extLst/>
          </a:lstStyle>
          <a:p>
            <a:fld id="{C7B0F476-906F-4FC6-9FF5-CF1290B07622}"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1143000"/>
          </a:xfrm>
        </p:spPr>
        <p:txBody>
          <a:bodyPr anchor="b"/>
          <a:lstStyle>
            <a:lvl1pPr>
              <a:defRPr/>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5867400"/>
            <a:ext cx="3520440" cy="457200"/>
          </a:xfrm>
          <a:noFill/>
          <a:ln w="12700" cap="flat" cmpd="sng" algn="ctr">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178808" y="5867400"/>
            <a:ext cx="3520440" cy="457200"/>
          </a:xfrm>
          <a:noFill/>
          <a:ln w="12700" cap="flat" cmpd="sng" algn="ctr">
            <a:solidFill>
              <a:schemeClr val="tx2"/>
            </a:solidFill>
            <a:prstDash val="solid"/>
          </a:ln>
          <a:effectLst/>
        </p:spPr>
        <p:style>
          <a:lnRef idx="1">
            <a:schemeClr val="accent2"/>
          </a:lnRef>
          <a:fillRef idx="3">
            <a:schemeClr val="accent2"/>
          </a:fillRef>
          <a:effectRef idx="2">
            <a:schemeClr val="accent2"/>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457200" y="1711840"/>
            <a:ext cx="3520440" cy="4114800"/>
          </a:xfrm>
        </p:spPr>
        <p:txBody>
          <a:bodyPr/>
          <a:lstStyle>
            <a:lvl1pPr>
              <a:defRPr sz="2400"/>
            </a:lvl1pPr>
            <a:lvl2pPr>
              <a:defRPr sz="2000"/>
            </a:lvl2pPr>
            <a:lvl3pPr>
              <a:defRPr sz="1800"/>
            </a:lvl3pPr>
            <a:lvl4pPr>
              <a:defRPr sz="1600"/>
            </a:lvl4pPr>
            <a:lvl5pPr>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178808" y="1711840"/>
            <a:ext cx="3520440" cy="4114800"/>
          </a:xfrm>
        </p:spPr>
        <p:txBody>
          <a:bodyPr/>
          <a:lstStyle>
            <a:lvl1pPr>
              <a:defRPr sz="2400"/>
            </a:lvl1pPr>
            <a:lvl2pPr>
              <a:defRPr sz="2000"/>
            </a:lvl2pPr>
            <a:lvl3pPr>
              <a:defRPr sz="1800"/>
            </a:lvl3pPr>
            <a:lvl4pPr>
              <a:defRPr sz="1600"/>
            </a:lvl4pPr>
            <a:lvl5pPr>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extLst/>
          </a:lstStyle>
          <a:p>
            <a:fld id="{8BB236A0-A06A-4BBF-8FDD-E3DE2FB1F66E}" type="datetimeFigureOut">
              <a:rPr lang="en-US" smtClean="0"/>
              <a:pPr/>
              <a:t>8/27/2019</a:t>
            </a:fld>
            <a:endParaRPr lang="en-US"/>
          </a:p>
        </p:txBody>
      </p:sp>
      <p:sp>
        <p:nvSpPr>
          <p:cNvPr id="8" name="Footer Placeholder 7"/>
          <p:cNvSpPr>
            <a:spLocks noGrp="1"/>
          </p:cNvSpPr>
          <p:nvPr>
            <p:ph type="ftr" sz="quarter" idx="11"/>
          </p:nvPr>
        </p:nvSpPr>
        <p:spPr/>
        <p:txBody>
          <a:bodyPr/>
          <a:lstStyle>
            <a:extLst/>
          </a:lstStyle>
          <a:p>
            <a:endParaRPr lang="en-US"/>
          </a:p>
        </p:txBody>
      </p:sp>
      <p:sp>
        <p:nvSpPr>
          <p:cNvPr id="9" name="Slide Number Placeholder 8"/>
          <p:cNvSpPr>
            <a:spLocks noGrp="1"/>
          </p:cNvSpPr>
          <p:nvPr>
            <p:ph type="sldNum" sz="quarter" idx="12"/>
          </p:nvPr>
        </p:nvSpPr>
        <p:spPr/>
        <p:txBody>
          <a:bodyPr/>
          <a:lstStyle>
            <a:extLst/>
          </a:lstStyle>
          <a:p>
            <a:fld id="{C7B0F476-906F-4FC6-9FF5-CF1290B07622}"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1143000"/>
          </a:xfrm>
        </p:spPr>
        <p:txBody>
          <a:bodyPr/>
          <a:lstStyle>
            <a:extLst/>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extLst/>
          </a:lstStyle>
          <a:p>
            <a:fld id="{8BB236A0-A06A-4BBF-8FDD-E3DE2FB1F66E}" type="datetimeFigureOut">
              <a:rPr lang="en-US" smtClean="0"/>
              <a:pPr/>
              <a:t>8/27/2019</a:t>
            </a:fld>
            <a:endParaRPr lang="en-US"/>
          </a:p>
        </p:txBody>
      </p:sp>
      <p:sp>
        <p:nvSpPr>
          <p:cNvPr id="4" name="Footer Placeholder 3"/>
          <p:cNvSpPr>
            <a:spLocks noGrp="1"/>
          </p:cNvSpPr>
          <p:nvPr>
            <p:ph type="ftr" sz="quarter" idx="11"/>
          </p:nvPr>
        </p:nvSpPr>
        <p:spPr/>
        <p:txBody>
          <a:bodyPr/>
          <a:lstStyle>
            <a:extLst/>
          </a:lstStyle>
          <a:p>
            <a:endParaRPr lang="en-US"/>
          </a:p>
        </p:txBody>
      </p:sp>
      <p:sp>
        <p:nvSpPr>
          <p:cNvPr id="5" name="Slide Number Placeholder 4"/>
          <p:cNvSpPr>
            <a:spLocks noGrp="1"/>
          </p:cNvSpPr>
          <p:nvPr>
            <p:ph type="sldNum" sz="quarter" idx="12"/>
          </p:nvPr>
        </p:nvSpPr>
        <p:spPr/>
        <p:txBody>
          <a:bodyPr/>
          <a:lstStyle>
            <a:extLst/>
          </a:lstStyle>
          <a:p>
            <a:fld id="{C7B0F476-906F-4FC6-9FF5-CF1290B07622}"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solidFill>
                  <a:schemeClr val="tx2"/>
                </a:solidFill>
              </a:defRPr>
            </a:lvl1pPr>
            <a:extLst/>
          </a:lstStyle>
          <a:p>
            <a:fld id="{8BB236A0-A06A-4BBF-8FDD-E3DE2FB1F66E}" type="datetimeFigureOut">
              <a:rPr lang="en-US" smtClean="0"/>
              <a:pPr/>
              <a:t>8/27/2019</a:t>
            </a:fld>
            <a:endParaRPr lang="en-US"/>
          </a:p>
        </p:txBody>
      </p:sp>
      <p:sp>
        <p:nvSpPr>
          <p:cNvPr id="3" name="Footer Placeholder 2"/>
          <p:cNvSpPr>
            <a:spLocks noGrp="1"/>
          </p:cNvSpPr>
          <p:nvPr>
            <p:ph type="ftr" sz="quarter" idx="11"/>
          </p:nvPr>
        </p:nvSpPr>
        <p:spPr/>
        <p:txBody>
          <a:bodyPr/>
          <a:lstStyle>
            <a:lvl1pPr>
              <a:defRPr>
                <a:solidFill>
                  <a:schemeClr val="tx2"/>
                </a:solidFill>
              </a:defRPr>
            </a:lvl1pPr>
            <a:extLst/>
          </a:lstStyle>
          <a:p>
            <a:endParaRPr lang="en-US"/>
          </a:p>
        </p:txBody>
      </p:sp>
      <p:sp>
        <p:nvSpPr>
          <p:cNvPr id="4" name="Slide Number Placeholder 3"/>
          <p:cNvSpPr>
            <a:spLocks noGrp="1"/>
          </p:cNvSpPr>
          <p:nvPr>
            <p:ph type="sldNum" sz="quarter" idx="12"/>
          </p:nvPr>
        </p:nvSpPr>
        <p:spPr/>
        <p:txBody>
          <a:bodyPr/>
          <a:lstStyle>
            <a:extLst/>
          </a:lstStyle>
          <a:p>
            <a:fld id="{C7B0F476-906F-4FC6-9FF5-CF1290B07622}"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5897880" cy="1173480"/>
          </a:xfrm>
        </p:spPr>
        <p:txBody>
          <a:bodyPr wrap="square" anchor="b"/>
          <a:lstStyle>
            <a:lvl1pPr algn="l">
              <a:buNone/>
              <a:defRPr lang="en-US" sz="2400" baseline="0" smtClean="0"/>
            </a:lvl1pPr>
            <a:extLst/>
          </a:lstStyle>
          <a:p>
            <a:r>
              <a:rPr kumimoji="0" lang="en-US" smtClean="0"/>
              <a:t>Click to edit Master title style</a:t>
            </a:r>
            <a:endParaRPr kumimoji="0" lang="en-US"/>
          </a:p>
        </p:txBody>
      </p:sp>
      <p:sp>
        <p:nvSpPr>
          <p:cNvPr id="3" name="Text Placeholder 2"/>
          <p:cNvSpPr>
            <a:spLocks noGrp="1"/>
          </p:cNvSpPr>
          <p:nvPr>
            <p:ph type="body" idx="2"/>
          </p:nvPr>
        </p:nvSpPr>
        <p:spPr>
          <a:xfrm>
            <a:off x="457200" y="1497416"/>
            <a:ext cx="5897880" cy="602512"/>
          </a:xfrm>
        </p:spPr>
        <p:txBody>
          <a:bodyPr rot="0" spcFirstLastPara="0" vertOverflow="overflow" horzOverflow="overflow" vert="horz" wrap="square" lIns="45720" tIns="0" rIns="0" bIns="0" numCol="1" spcCol="0" rtlCol="0" fromWordArt="0" anchor="t" anchorCtr="0" forceAA="0" compatLnSpc="1">
            <a:normAutofit/>
          </a:bodyPr>
          <a:lstStyle>
            <a:lvl1pPr marL="0" indent="0">
              <a:spcBef>
                <a:spcPts val="0"/>
              </a:spcBef>
              <a:spcAft>
                <a:spcPts val="0"/>
              </a:spcAft>
              <a:buNone/>
              <a:defRPr sz="1400"/>
            </a:lvl1pPr>
            <a:lvl2pPr>
              <a:buNone/>
              <a:defRPr sz="1200"/>
            </a:lvl2pPr>
            <a:lvl3pPr>
              <a:buNone/>
              <a:defRPr sz="1000"/>
            </a:lvl3pPr>
            <a:lvl4pPr>
              <a:buNone/>
              <a:defRPr sz="900"/>
            </a:lvl4pPr>
            <a:lvl5pPr>
              <a:buNone/>
              <a:defRPr sz="900"/>
            </a:lvl5pPr>
            <a:extLst/>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457200" y="2133600"/>
            <a:ext cx="7239000" cy="4371752"/>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extLst/>
          </a:lstStyle>
          <a:p>
            <a:fld id="{8BB236A0-A06A-4BBF-8FDD-E3DE2FB1F66E}" type="datetimeFigureOut">
              <a:rPr lang="en-US" smtClean="0"/>
              <a:pPr/>
              <a:t>8/27/2019</a:t>
            </a:fld>
            <a:endParaRPr lang="en-US"/>
          </a:p>
        </p:txBody>
      </p:sp>
      <p:sp>
        <p:nvSpPr>
          <p:cNvPr id="6" name="Footer Placeholder 5"/>
          <p:cNvSpPr>
            <a:spLocks noGrp="1"/>
          </p:cNvSpPr>
          <p:nvPr>
            <p:ph type="ftr" sz="quarter" idx="11"/>
          </p:nvPr>
        </p:nvSpPr>
        <p:spPr/>
        <p:txBody>
          <a:bodyPr/>
          <a:lstStyle>
            <a:extLst/>
          </a:lstStyle>
          <a:p>
            <a:endParaRPr lang="en-US"/>
          </a:p>
        </p:txBody>
      </p:sp>
      <p:sp>
        <p:nvSpPr>
          <p:cNvPr id="7" name="Slide Number Placeholder 6"/>
          <p:cNvSpPr>
            <a:spLocks noGrp="1"/>
          </p:cNvSpPr>
          <p:nvPr>
            <p:ph type="sldNum" sz="quarter" idx="12"/>
          </p:nvPr>
        </p:nvSpPr>
        <p:spPr/>
        <p:txBody>
          <a:bodyPr/>
          <a:lstStyle>
            <a:extLst/>
          </a:lstStyle>
          <a:p>
            <a:fld id="{C7B0F476-906F-4FC6-9FF5-CF1290B07622}"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2">
        <a:schemeClr val="bg2"/>
      </p:bgRef>
    </p:bg>
    <p:spTree>
      <p:nvGrpSpPr>
        <p:cNvPr id="1" name=""/>
        <p:cNvGrpSpPr/>
        <p:nvPr/>
      </p:nvGrpSpPr>
      <p:grpSpPr>
        <a:xfrm>
          <a:off x="0" y="0"/>
          <a:ext cx="0" cy="0"/>
          <a:chOff x="0" y="0"/>
          <a:chExt cx="0" cy="0"/>
        </a:xfrm>
      </p:grpSpPr>
      <p:sp>
        <p:nvSpPr>
          <p:cNvPr id="8" name="Rectangle 7"/>
          <p:cNvSpPr/>
          <p:nvPr/>
        </p:nvSpPr>
        <p:spPr>
          <a:xfrm rot="21240000">
            <a:off x="597968" y="1004668"/>
            <a:ext cx="4319527" cy="4312573"/>
          </a:xfrm>
          <a:prstGeom prst="rect">
            <a:avLst/>
          </a:prstGeom>
          <a:solidFill>
            <a:srgbClr val="FAFAFA"/>
          </a:solidFill>
          <a:ln w="1270" cap="rnd" cmpd="sng" algn="ctr">
            <a:solidFill>
              <a:srgbClr val="EAEAEA"/>
            </a:solidFill>
            <a:prstDash val="solid"/>
          </a:ln>
          <a:effectLst>
            <a:outerShdw blurRad="25000" dist="12700" dir="5400000" algn="t"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9" name="Rectangle 8"/>
          <p:cNvSpPr/>
          <p:nvPr/>
        </p:nvSpPr>
        <p:spPr>
          <a:xfrm rot="21420000">
            <a:off x="596706" y="998816"/>
            <a:ext cx="4319527" cy="4312573"/>
          </a:xfrm>
          <a:prstGeom prst="rect">
            <a:avLst/>
          </a:prstGeom>
          <a:solidFill>
            <a:srgbClr val="FAFAFA"/>
          </a:solidFill>
          <a:ln w="1270" cap="rnd" cmpd="sng" algn="ctr">
            <a:solidFill>
              <a:srgbClr val="EAEAEA"/>
            </a:solidFill>
            <a:prstDash val="solid"/>
          </a:ln>
          <a:effectLst>
            <a:outerShdw blurRad="28000" dist="12700" dir="5400000" algn="tl"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2" name="Title 1"/>
          <p:cNvSpPr>
            <a:spLocks noGrp="1"/>
          </p:cNvSpPr>
          <p:nvPr>
            <p:ph type="title"/>
          </p:nvPr>
        </p:nvSpPr>
        <p:spPr>
          <a:xfrm>
            <a:off x="5389098" y="1143000"/>
            <a:ext cx="3429000" cy="2057400"/>
          </a:xfrm>
        </p:spPr>
        <p:txBody>
          <a:bodyPr vert="horz" anchor="b"/>
          <a:lstStyle>
            <a:lvl1pPr algn="l">
              <a:buNone/>
              <a:defRPr sz="3000" b="1" baseline="0">
                <a:ln w="500">
                  <a:solidFill>
                    <a:schemeClr val="tx2">
                      <a:shade val="10000"/>
                      <a:satMod val="135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defRPr>
            </a:lvl1pPr>
            <a:extLst/>
          </a:lstStyle>
          <a:p>
            <a:r>
              <a:rPr kumimoji="0" lang="en-US" smtClean="0"/>
              <a:t>Click to edit Master title style</a:t>
            </a:r>
            <a:endParaRPr kumimoji="0" lang="en-US" dirty="0"/>
          </a:p>
        </p:txBody>
      </p:sp>
      <p:sp>
        <p:nvSpPr>
          <p:cNvPr id="4" name="Text Placeholder 3"/>
          <p:cNvSpPr>
            <a:spLocks noGrp="1"/>
          </p:cNvSpPr>
          <p:nvPr>
            <p:ph type="body" sz="half" idx="2"/>
          </p:nvPr>
        </p:nvSpPr>
        <p:spPr>
          <a:xfrm>
            <a:off x="5389098" y="3283634"/>
            <a:ext cx="3429000" cy="1920240"/>
          </a:xfrm>
        </p:spPr>
        <p:txBody>
          <a:bodyPr rot="0" spcFirstLastPara="0" vertOverflow="overflow" horzOverflow="overflow" vert="horz" wrap="square" lIns="82296" tIns="0" rIns="0" bIns="0" numCol="1" spcCol="0" rtlCol="0" fromWordArt="0" anchor="t" anchorCtr="0" forceAA="0" compatLnSpc="1">
            <a:normAutofit/>
          </a:bodyPr>
          <a:lstStyle>
            <a:lvl1pPr marL="0" indent="0">
              <a:lnSpc>
                <a:spcPct val="100000"/>
              </a:lnSpc>
              <a:spcBef>
                <a:spcPts val="0"/>
              </a:spcBef>
              <a:buFontTx/>
              <a:buNone/>
              <a:defRPr sz="1400" baseline="0">
                <a:solidFill>
                  <a:schemeClr val="tx1"/>
                </a:solidFill>
              </a:defRPr>
            </a:lvl1pPr>
            <a:lvl2pPr>
              <a:defRPr sz="1200"/>
            </a:lvl2pPr>
            <a:lvl3pPr>
              <a:defRPr sz="1000"/>
            </a:lvl3pPr>
            <a:lvl4pPr>
              <a:defRPr sz="900"/>
            </a:lvl4pPr>
            <a:lvl5pPr>
              <a:defRPr sz="900"/>
            </a:lvl5pPr>
            <a:extLst/>
          </a:lstStyle>
          <a:p>
            <a:pPr marL="0" marR="0" lvl="0" indent="0" algn="l" defTabSz="0" rtl="0" eaLnBrk="1" fontAlgn="auto" latinLnBrk="0" hangingPunct="1">
              <a:lnSpc>
                <a:spcPct val="100000"/>
              </a:lnSpc>
              <a:spcBef>
                <a:spcPts val="0"/>
              </a:spcBef>
              <a:spcAft>
                <a:spcPts val="0"/>
              </a:spcAft>
              <a:buClr>
                <a:schemeClr val="tx2"/>
              </a:buClr>
              <a:buSzPct val="73000"/>
              <a:buFontTx/>
              <a:buNone/>
              <a:tabLst/>
              <a:defRPr/>
            </a:pPr>
            <a:r>
              <a:rPr kumimoji="0" lang="en-US" smtClean="0"/>
              <a:t>Click to edit Master text styles</a:t>
            </a:r>
          </a:p>
        </p:txBody>
      </p:sp>
      <p:sp>
        <p:nvSpPr>
          <p:cNvPr id="5" name="Date Placeholder 4"/>
          <p:cNvSpPr>
            <a:spLocks noGrp="1"/>
          </p:cNvSpPr>
          <p:nvPr>
            <p:ph type="dt" sz="half" idx="10"/>
          </p:nvPr>
        </p:nvSpPr>
        <p:spPr/>
        <p:txBody>
          <a:bodyPr/>
          <a:lstStyle>
            <a:extLst/>
          </a:lstStyle>
          <a:p>
            <a:fld id="{8BB236A0-A06A-4BBF-8FDD-E3DE2FB1F66E}" type="datetimeFigureOut">
              <a:rPr lang="en-US" smtClean="0"/>
              <a:pPr/>
              <a:t>8/27/2019</a:t>
            </a:fld>
            <a:endParaRPr lang="en-US"/>
          </a:p>
        </p:txBody>
      </p:sp>
      <p:sp>
        <p:nvSpPr>
          <p:cNvPr id="6" name="Footer Placeholder 5"/>
          <p:cNvSpPr>
            <a:spLocks noGrp="1"/>
          </p:cNvSpPr>
          <p:nvPr>
            <p:ph type="ftr" sz="quarter" idx="11"/>
          </p:nvPr>
        </p:nvSpPr>
        <p:spPr/>
        <p:txBody>
          <a:bodyPr/>
          <a:lstStyle>
            <a:extLst/>
          </a:lstStyle>
          <a:p>
            <a:endParaRPr lang="en-US"/>
          </a:p>
        </p:txBody>
      </p:sp>
      <p:sp>
        <p:nvSpPr>
          <p:cNvPr id="7" name="Slide Number Placeholder 6"/>
          <p:cNvSpPr>
            <a:spLocks noGrp="1"/>
          </p:cNvSpPr>
          <p:nvPr>
            <p:ph type="sldNum" sz="quarter" idx="12"/>
          </p:nvPr>
        </p:nvSpPr>
        <p:spPr/>
        <p:txBody>
          <a:bodyPr/>
          <a:lstStyle>
            <a:extLst/>
          </a:lstStyle>
          <a:p>
            <a:fld id="{C7B0F476-906F-4FC6-9FF5-CF1290B07622}" type="slidenum">
              <a:rPr lang="en-US" smtClean="0"/>
              <a:pPr/>
              <a:t>‹#›</a:t>
            </a:fld>
            <a:endParaRPr lang="en-US"/>
          </a:p>
        </p:txBody>
      </p:sp>
      <p:sp>
        <p:nvSpPr>
          <p:cNvPr id="10" name="Picture Placeholder 9"/>
          <p:cNvSpPr>
            <a:spLocks noGrp="1"/>
          </p:cNvSpPr>
          <p:nvPr>
            <p:ph type="pic" idx="1"/>
          </p:nvPr>
        </p:nvSpPr>
        <p:spPr>
          <a:xfrm>
            <a:off x="663682" y="1041002"/>
            <a:ext cx="4206240" cy="4206240"/>
          </a:xfrm>
          <a:solidFill>
            <a:schemeClr val="bg2">
              <a:shade val="50000"/>
            </a:schemeClr>
          </a:solidFill>
          <a:ln w="107950">
            <a:solidFill>
              <a:srgbClr val="FFFFFF"/>
            </a:solidFill>
            <a:miter lim="800000"/>
          </a:ln>
          <a:effectLst>
            <a:outerShdw blurRad="44450" dist="3810" dir="5400000" algn="tl" rotWithShape="0">
              <a:srgbClr val="000000">
                <a:alpha val="60000"/>
              </a:srgbClr>
            </a:outerShdw>
          </a:effectLst>
          <a:scene3d>
            <a:camera prst="orthographicFront"/>
            <a:lightRig rig="threePt" dir="t"/>
          </a:scene3d>
          <a:sp3d contourW="3810">
            <a:contourClr>
              <a:srgbClr val="969696"/>
            </a:contourClr>
          </a:sp3d>
        </p:spPr>
        <p:txBody>
          <a:bodyPr/>
          <a:lstStyle>
            <a:lvl1pPr marL="0" indent="0">
              <a:buNone/>
              <a:defRPr sz="3200"/>
            </a:lvl1pPr>
            <a:extLst/>
          </a:lstStyle>
          <a:p>
            <a:r>
              <a:rPr kumimoji="0" lang="en-US" smtClean="0"/>
              <a:t>Click icon to add picture</a:t>
            </a:r>
            <a:endParaRPr kumimoji="0" lang="en-US"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p:nvSpPr>
        <p:spPr>
          <a:xfrm flipH="1">
            <a:off x="8153400" y="0"/>
            <a:ext cx="990600" cy="6858000"/>
          </a:xfrm>
          <a:prstGeom prst="rect">
            <a:avLst/>
          </a:prstGeom>
          <a:blipFill>
            <a:blip r:embed="rId1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10000" r="50000" b="-10000"/>
                </a:path>
                <a:tileRect/>
              </a:gradFill>
            </a:fillOverlay>
            <a:innerShdw blurRad="63500" dist="44450" dir="10800000">
              <a:srgbClr val="000000">
                <a:alpha val="45000"/>
              </a:srgbClr>
            </a:inn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3" name="Title Placeholder 2"/>
          <p:cNvSpPr>
            <a:spLocks noGrp="1"/>
          </p:cNvSpPr>
          <p:nvPr>
            <p:ph type="title"/>
          </p:nvPr>
        </p:nvSpPr>
        <p:spPr>
          <a:xfrm>
            <a:off x="457200" y="320040"/>
            <a:ext cx="7239000" cy="1143000"/>
          </a:xfrm>
          <a:prstGeom prst="rect">
            <a:avLst/>
          </a:prstGeom>
        </p:spPr>
        <p:txBody>
          <a:bodyPr vert="horz" lIns="45720" tIns="0" rIns="45720" bIns="0" anchor="b" anchorCtr="0">
            <a:normAutofit/>
          </a:bodyPr>
          <a:lstStyle>
            <a:extLst/>
          </a:lstStyle>
          <a:p>
            <a:r>
              <a:rPr kumimoji="0" lang="en-US" smtClean="0"/>
              <a:t>Click to edit Master title style</a:t>
            </a:r>
            <a:endParaRPr kumimoji="0" lang="en-US"/>
          </a:p>
        </p:txBody>
      </p:sp>
      <p:sp>
        <p:nvSpPr>
          <p:cNvPr id="31" name="Text Placeholder 30"/>
          <p:cNvSpPr>
            <a:spLocks noGrp="1"/>
          </p:cNvSpPr>
          <p:nvPr>
            <p:ph type="body" idx="1"/>
          </p:nvPr>
        </p:nvSpPr>
        <p:spPr>
          <a:xfrm>
            <a:off x="457200" y="1609416"/>
            <a:ext cx="7239000" cy="4846320"/>
          </a:xfrm>
          <a:prstGeom prst="rect">
            <a:avLst/>
          </a:prstGeom>
        </p:spPr>
        <p:txBody>
          <a:bodyPr vert="horz">
            <a:normAutofit/>
          </a:bodyPr>
          <a:lstStyle>
            <a:extLst/>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27" name="Date Placeholder 26"/>
          <p:cNvSpPr>
            <a:spLocks noGrp="1"/>
          </p:cNvSpPr>
          <p:nvPr>
            <p:ph type="dt" sz="half" idx="2"/>
          </p:nvPr>
        </p:nvSpPr>
        <p:spPr>
          <a:xfrm>
            <a:off x="4245936" y="6557946"/>
            <a:ext cx="2002464" cy="226902"/>
          </a:xfrm>
          <a:prstGeom prst="rect">
            <a:avLst/>
          </a:prstGeom>
        </p:spPr>
        <p:txBody>
          <a:bodyPr vert="horz" tIns="0" bIns="0" anchor="b"/>
          <a:lstStyle>
            <a:lvl1pPr algn="l" eaLnBrk="1" latinLnBrk="0" hangingPunct="1">
              <a:defRPr kumimoji="0" sz="1000">
                <a:solidFill>
                  <a:schemeClr val="tx2"/>
                </a:solidFill>
              </a:defRPr>
            </a:lvl1pPr>
            <a:extLst/>
          </a:lstStyle>
          <a:p>
            <a:fld id="{8BB236A0-A06A-4BBF-8FDD-E3DE2FB1F66E}" type="datetimeFigureOut">
              <a:rPr lang="en-US" smtClean="0"/>
              <a:pPr/>
              <a:t>8/27/2019</a:t>
            </a:fld>
            <a:endParaRPr lang="en-US"/>
          </a:p>
        </p:txBody>
      </p:sp>
      <p:sp>
        <p:nvSpPr>
          <p:cNvPr id="4" name="Footer Placeholder 3"/>
          <p:cNvSpPr>
            <a:spLocks noGrp="1"/>
          </p:cNvSpPr>
          <p:nvPr>
            <p:ph type="ftr" sz="quarter" idx="3"/>
          </p:nvPr>
        </p:nvSpPr>
        <p:spPr>
          <a:xfrm>
            <a:off x="457200" y="6557946"/>
            <a:ext cx="3657600" cy="228600"/>
          </a:xfrm>
          <a:prstGeom prst="rect">
            <a:avLst/>
          </a:prstGeom>
        </p:spPr>
        <p:txBody>
          <a:bodyPr vert="horz" tIns="0" bIns="0" anchor="b"/>
          <a:lstStyle>
            <a:lvl1pPr algn="r" eaLnBrk="1" latinLnBrk="0" hangingPunct="1">
              <a:defRPr kumimoji="0" sz="1000">
                <a:solidFill>
                  <a:schemeClr val="tx2"/>
                </a:solidFill>
              </a:defRPr>
            </a:lvl1pPr>
            <a:extLst/>
          </a:lstStyle>
          <a:p>
            <a:endParaRPr lang="en-US"/>
          </a:p>
        </p:txBody>
      </p:sp>
      <p:sp>
        <p:nvSpPr>
          <p:cNvPr id="16" name="Slide Number Placeholder 15"/>
          <p:cNvSpPr>
            <a:spLocks noGrp="1"/>
          </p:cNvSpPr>
          <p:nvPr>
            <p:ph type="sldNum" sz="quarter" idx="4"/>
          </p:nvPr>
        </p:nvSpPr>
        <p:spPr>
          <a:xfrm>
            <a:off x="6251448" y="6556248"/>
            <a:ext cx="588336" cy="228600"/>
          </a:xfrm>
          <a:prstGeom prst="rect">
            <a:avLst/>
          </a:prstGeom>
        </p:spPr>
        <p:txBody>
          <a:bodyPr vert="horz" lIns="0" tIns="0" rIns="0" bIns="0" anchor="b"/>
          <a:lstStyle>
            <a:lvl1pPr algn="r" eaLnBrk="1" latinLnBrk="0" hangingPunct="1">
              <a:defRPr kumimoji="0" sz="1100">
                <a:solidFill>
                  <a:schemeClr val="tx2"/>
                </a:solidFill>
              </a:defRPr>
            </a:lvl1pPr>
            <a:extLst/>
          </a:lstStyle>
          <a:p>
            <a:fld id="{C7B0F476-906F-4FC6-9FF5-CF1290B07622}"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rtl="0" eaLnBrk="1" latinLnBrk="0" hangingPunct="1">
        <a:spcBef>
          <a:spcPct val="0"/>
        </a:spcBef>
        <a:buNone/>
        <a:defRPr kumimoji="0" sz="3800" b="1" kern="1200" cap="all" baseline="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latin typeface="+mj-lt"/>
          <a:ea typeface="+mj-ea"/>
          <a:cs typeface="+mj-cs"/>
        </a:defRPr>
      </a:lvl1pPr>
      <a:extLst/>
    </p:titleStyle>
    <p:bodyStyle>
      <a:lvl1pPr marL="274320" indent="-274320" algn="l" rtl="0" eaLnBrk="1" latinLnBrk="0" hangingPunct="1">
        <a:spcBef>
          <a:spcPts val="600"/>
        </a:spcBef>
        <a:buClr>
          <a:schemeClr val="tx2"/>
        </a:buClr>
        <a:buSzPct val="73000"/>
        <a:buFont typeface="Wingdings 2"/>
        <a:buChar char=""/>
        <a:defRPr kumimoji="0" sz="2600" kern="1200" baseline="0">
          <a:solidFill>
            <a:schemeClr val="tx1"/>
          </a:solidFill>
          <a:latin typeface="+mn-lt"/>
          <a:ea typeface="+mn-ea"/>
          <a:cs typeface="+mn-cs"/>
        </a:defRPr>
      </a:lvl1pPr>
      <a:lvl2pPr marL="521208" indent="-228600" algn="l" rtl="0" eaLnBrk="1" latinLnBrk="0" hangingPunct="1">
        <a:spcBef>
          <a:spcPts val="500"/>
        </a:spcBef>
        <a:buClr>
          <a:schemeClr val="accent4"/>
        </a:buClr>
        <a:buSzPct val="80000"/>
        <a:buFont typeface="Wingdings 2"/>
        <a:buChar char=""/>
        <a:defRPr kumimoji="0" sz="2300" kern="1200">
          <a:solidFill>
            <a:schemeClr val="tx1">
              <a:tint val="85000"/>
            </a:schemeClr>
          </a:solidFill>
          <a:latin typeface="+mn-lt"/>
          <a:ea typeface="+mn-ea"/>
          <a:cs typeface="+mn-cs"/>
        </a:defRPr>
      </a:lvl2pPr>
      <a:lvl3pPr marL="758952" indent="-228600" algn="l" rtl="0" eaLnBrk="1" latinLnBrk="0" hangingPunct="1">
        <a:spcBef>
          <a:spcPts val="400"/>
        </a:spcBef>
        <a:buClr>
          <a:schemeClr val="accent4"/>
        </a:buClr>
        <a:buSzPct val="60000"/>
        <a:buFont typeface="Wingdings"/>
        <a:buChar char=""/>
        <a:defRPr kumimoji="0" sz="2000" kern="1200">
          <a:solidFill>
            <a:schemeClr val="tx1"/>
          </a:solidFill>
          <a:latin typeface="+mn-lt"/>
          <a:ea typeface="+mn-ea"/>
          <a:cs typeface="+mn-cs"/>
        </a:defRPr>
      </a:lvl3pPr>
      <a:lvl4pPr marL="1005840" indent="-228600" algn="l" rtl="0" eaLnBrk="1" latinLnBrk="0" hangingPunct="1">
        <a:spcBef>
          <a:spcPct val="20000"/>
        </a:spcBef>
        <a:buClr>
          <a:schemeClr val="accent4"/>
        </a:buClr>
        <a:buSzPct val="80000"/>
        <a:buFont typeface="Wingdings 2"/>
        <a:buChar char=""/>
        <a:defRPr kumimoji="0" sz="2000" kern="1200">
          <a:solidFill>
            <a:schemeClr val="tx1">
              <a:tint val="85000"/>
            </a:schemeClr>
          </a:solidFill>
          <a:latin typeface="+mn-lt"/>
          <a:ea typeface="+mn-ea"/>
          <a:cs typeface="+mn-cs"/>
        </a:defRPr>
      </a:lvl4pPr>
      <a:lvl5pPr marL="1280160" indent="-228600" algn="l" rtl="0" eaLnBrk="1" latinLnBrk="0" hangingPunct="1">
        <a:spcBef>
          <a:spcPts val="400"/>
        </a:spcBef>
        <a:buClr>
          <a:schemeClr val="accent4"/>
        </a:buClr>
        <a:buSzPct val="70000"/>
        <a:buFont typeface="Wingdings"/>
        <a:buChar char=""/>
        <a:defRPr kumimoji="0" sz="1800" kern="1200">
          <a:solidFill>
            <a:schemeClr val="tx1"/>
          </a:solidFill>
          <a:latin typeface="+mn-lt"/>
          <a:ea typeface="+mn-ea"/>
          <a:cs typeface="+mn-cs"/>
        </a:defRPr>
      </a:lvl5pPr>
      <a:lvl6pPr marL="1472184" indent="-182880" algn="l" rtl="0"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l" rtl="0"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l" rtl="0"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l" rtl="0"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41.gif"/><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b="1" dirty="0" smtClean="0"/>
              <a:t>Introduction to Digital Image Processing</a:t>
            </a:r>
            <a:endParaRPr lang="en-US" b="1" dirty="0"/>
          </a:p>
        </p:txBody>
      </p:sp>
      <p:sp>
        <p:nvSpPr>
          <p:cNvPr id="3" name="Subtitle 2"/>
          <p:cNvSpPr>
            <a:spLocks noGrp="1"/>
          </p:cNvSpPr>
          <p:nvPr>
            <p:ph type="subTitle" idx="1"/>
          </p:nvPr>
        </p:nvSpPr>
        <p:spPr/>
        <p:txBody>
          <a:bodyPr/>
          <a:lstStyle/>
          <a:p>
            <a:endParaRPr lang="en-US"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Admin\Desktop\DU 2018 July-Dec\DIP\download (1).jpg"/>
          <p:cNvPicPr>
            <a:picLocks noGrp="1" noChangeAspect="1" noChangeArrowheads="1"/>
          </p:cNvPicPr>
          <p:nvPr>
            <p:ph idx="1"/>
          </p:nvPr>
        </p:nvPicPr>
        <p:blipFill>
          <a:blip r:embed="rId2" cstate="print"/>
          <a:srcRect/>
          <a:stretch>
            <a:fillRect/>
          </a:stretch>
        </p:blipFill>
        <p:spPr bwMode="auto">
          <a:xfrm>
            <a:off x="152400" y="1371600"/>
            <a:ext cx="3733800" cy="3276600"/>
          </a:xfrm>
          <a:prstGeom prst="rect">
            <a:avLst/>
          </a:prstGeom>
          <a:noFill/>
        </p:spPr>
      </p:pic>
      <p:pic>
        <p:nvPicPr>
          <p:cNvPr id="2052" name="Picture 4" descr="C:\Users\Admin\Desktop\DU 2018 July-Dec\DIP\main-qimg-6e9aa3721a7c88d9703e2bc6a0d6cfd2-c.jpg"/>
          <p:cNvPicPr>
            <a:picLocks noChangeAspect="1" noChangeArrowheads="1"/>
          </p:cNvPicPr>
          <p:nvPr/>
        </p:nvPicPr>
        <p:blipFill>
          <a:blip r:embed="rId3" cstate="print"/>
          <a:srcRect/>
          <a:stretch>
            <a:fillRect/>
          </a:stretch>
        </p:blipFill>
        <p:spPr bwMode="auto">
          <a:xfrm>
            <a:off x="4724400" y="1371600"/>
            <a:ext cx="4114800" cy="3276600"/>
          </a:xfrm>
          <a:prstGeom prst="rect">
            <a:avLst/>
          </a:prstGeom>
          <a:noFill/>
        </p:spPr>
      </p:pic>
      <p:sp>
        <p:nvSpPr>
          <p:cNvPr id="7" name="TextBox 6"/>
          <p:cNvSpPr txBox="1"/>
          <p:nvPr/>
        </p:nvSpPr>
        <p:spPr>
          <a:xfrm>
            <a:off x="685800" y="4800600"/>
            <a:ext cx="2743200" cy="646331"/>
          </a:xfrm>
          <a:prstGeom prst="rect">
            <a:avLst/>
          </a:prstGeom>
          <a:noFill/>
        </p:spPr>
        <p:txBody>
          <a:bodyPr wrap="square" rtlCol="0">
            <a:spAutoFit/>
          </a:bodyPr>
          <a:lstStyle/>
          <a:p>
            <a:r>
              <a:rPr lang="en-US" dirty="0" smtClean="0"/>
              <a:t>Fig: Hurricane Formation</a:t>
            </a:r>
            <a:endParaRPr lang="en-US" dirty="0"/>
          </a:p>
        </p:txBody>
      </p:sp>
      <p:sp>
        <p:nvSpPr>
          <p:cNvPr id="8" name="TextBox 7"/>
          <p:cNvSpPr txBox="1"/>
          <p:nvPr/>
        </p:nvSpPr>
        <p:spPr>
          <a:xfrm>
            <a:off x="5181600" y="4876800"/>
            <a:ext cx="2743200" cy="646331"/>
          </a:xfrm>
          <a:prstGeom prst="rect">
            <a:avLst/>
          </a:prstGeom>
          <a:noFill/>
        </p:spPr>
        <p:txBody>
          <a:bodyPr wrap="square" rtlCol="0">
            <a:spAutoFit/>
          </a:bodyPr>
          <a:lstStyle/>
          <a:p>
            <a:r>
              <a:rPr lang="en-US" dirty="0" smtClean="0"/>
              <a:t>Fig: Ozone Hole formation</a:t>
            </a:r>
            <a:endParaRPr lang="en-US" dirty="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125" name="Picture 5" descr="C:\Users\Admin\Desktop\DU 2018 July-Dec\DIP\3.PNG"/>
          <p:cNvPicPr>
            <a:picLocks noChangeAspect="1" noChangeArrowheads="1"/>
          </p:cNvPicPr>
          <p:nvPr/>
        </p:nvPicPr>
        <p:blipFill>
          <a:blip r:embed="rId2" cstate="print"/>
          <a:srcRect/>
          <a:stretch>
            <a:fillRect/>
          </a:stretch>
        </p:blipFill>
        <p:spPr bwMode="auto">
          <a:xfrm>
            <a:off x="1" y="228600"/>
            <a:ext cx="8077199" cy="5586413"/>
          </a:xfrm>
          <a:prstGeom prst="rect">
            <a:avLst/>
          </a:prstGeom>
          <a:noFill/>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Machine Vision Applications</a:t>
            </a:r>
            <a:endParaRPr lang="en-US" dirty="0"/>
          </a:p>
        </p:txBody>
      </p:sp>
      <p:sp>
        <p:nvSpPr>
          <p:cNvPr id="3" name="Content Placeholder 2"/>
          <p:cNvSpPr>
            <a:spLocks noGrp="1"/>
          </p:cNvSpPr>
          <p:nvPr>
            <p:ph idx="1"/>
          </p:nvPr>
        </p:nvSpPr>
        <p:spPr/>
        <p:txBody>
          <a:bodyPr>
            <a:normAutofit lnSpcReduction="10000"/>
          </a:bodyPr>
          <a:lstStyle/>
          <a:p>
            <a:pPr algn="just"/>
            <a:r>
              <a:rPr lang="en-US" dirty="0" smtClean="0"/>
              <a:t>Here the interest is on procedures for extraction of image information suitable for  computer processing.</a:t>
            </a:r>
          </a:p>
          <a:p>
            <a:pPr algn="just"/>
            <a:endParaRPr lang="en-US" dirty="0" smtClean="0"/>
          </a:p>
          <a:p>
            <a:pPr algn="just"/>
            <a:r>
              <a:rPr lang="en-US" dirty="0" smtClean="0"/>
              <a:t>Typical applications:</a:t>
            </a:r>
          </a:p>
          <a:p>
            <a:pPr lvl="1" algn="just"/>
            <a:r>
              <a:rPr lang="en-US" dirty="0" smtClean="0"/>
              <a:t>Industrial Machine vision for product assembly and inspection.</a:t>
            </a:r>
          </a:p>
          <a:p>
            <a:pPr lvl="1" algn="just"/>
            <a:r>
              <a:rPr lang="en-US" dirty="0" smtClean="0"/>
              <a:t>Automated Target detection and  tracking</a:t>
            </a:r>
          </a:p>
          <a:p>
            <a:pPr lvl="1" algn="just"/>
            <a:r>
              <a:rPr lang="en-US" dirty="0" smtClean="0"/>
              <a:t>Finger print recognition.</a:t>
            </a:r>
          </a:p>
          <a:p>
            <a:pPr lvl="1" algn="just"/>
            <a:r>
              <a:rPr lang="en-US" dirty="0" smtClean="0"/>
              <a:t>Machine processing of aerial and satellite imagery for weather prediction and crop assessment, etc </a:t>
            </a:r>
            <a:endParaRPr lang="en-US" dirty="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Users\Admin\Desktop\DU 2018 July-Dec\DIP\VS0513-FTimageA-p1SL1.jpg"/>
          <p:cNvPicPr>
            <a:picLocks noChangeAspect="1" noChangeArrowheads="1"/>
          </p:cNvPicPr>
          <p:nvPr/>
        </p:nvPicPr>
        <p:blipFill>
          <a:blip r:embed="rId2" cstate="print"/>
          <a:srcRect/>
          <a:stretch>
            <a:fillRect/>
          </a:stretch>
        </p:blipFill>
        <p:spPr bwMode="auto">
          <a:xfrm>
            <a:off x="381000" y="457200"/>
            <a:ext cx="7391400" cy="4476750"/>
          </a:xfrm>
          <a:prstGeom prst="rect">
            <a:avLst/>
          </a:prstGeom>
          <a:noFill/>
        </p:spPr>
      </p:pic>
      <p:sp>
        <p:nvSpPr>
          <p:cNvPr id="5" name="TextBox 4"/>
          <p:cNvSpPr txBox="1"/>
          <p:nvPr/>
        </p:nvSpPr>
        <p:spPr>
          <a:xfrm>
            <a:off x="533400" y="5105400"/>
            <a:ext cx="5562600" cy="369332"/>
          </a:xfrm>
          <a:prstGeom prst="rect">
            <a:avLst/>
          </a:prstGeom>
          <a:noFill/>
        </p:spPr>
        <p:txBody>
          <a:bodyPr wrap="square" rtlCol="0">
            <a:spAutoFit/>
          </a:bodyPr>
          <a:lstStyle/>
          <a:p>
            <a:r>
              <a:rPr lang="en-US" dirty="0" smtClean="0"/>
              <a:t>Fig: Vision sensors implemented in a bottling plant</a:t>
            </a:r>
            <a:endParaRPr lang="en-US" dirty="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C:\Users\Admin\Desktop\DU 2018 July-Dec\DIP\1.PNG"/>
          <p:cNvPicPr>
            <a:picLocks noChangeAspect="1" noChangeArrowheads="1"/>
          </p:cNvPicPr>
          <p:nvPr/>
        </p:nvPicPr>
        <p:blipFill>
          <a:blip r:embed="rId2" cstate="print"/>
          <a:srcRect/>
          <a:stretch>
            <a:fillRect/>
          </a:stretch>
        </p:blipFill>
        <p:spPr bwMode="auto">
          <a:xfrm>
            <a:off x="457200" y="609600"/>
            <a:ext cx="7467600" cy="4648200"/>
          </a:xfrm>
          <a:prstGeom prst="rect">
            <a:avLst/>
          </a:prstGeom>
          <a:noFill/>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Video Sequencing Processing</a:t>
            </a:r>
            <a:endParaRPr lang="en-US" dirty="0"/>
          </a:p>
        </p:txBody>
      </p:sp>
      <p:sp>
        <p:nvSpPr>
          <p:cNvPr id="3" name="Content Placeholder 2"/>
          <p:cNvSpPr>
            <a:spLocks noGrp="1"/>
          </p:cNvSpPr>
          <p:nvPr>
            <p:ph idx="1"/>
          </p:nvPr>
        </p:nvSpPr>
        <p:spPr/>
        <p:txBody>
          <a:bodyPr/>
          <a:lstStyle/>
          <a:p>
            <a:r>
              <a:rPr lang="en-US" dirty="0" smtClean="0"/>
              <a:t>The major emphasis of image sequence processing is detection of moving parts.</a:t>
            </a:r>
          </a:p>
          <a:p>
            <a:endParaRPr lang="en-US" dirty="0" smtClean="0"/>
          </a:p>
          <a:p>
            <a:r>
              <a:rPr lang="en-US" dirty="0" smtClean="0"/>
              <a:t>This has various applications:</a:t>
            </a:r>
          </a:p>
          <a:p>
            <a:pPr lvl="1"/>
            <a:r>
              <a:rPr lang="en-US" dirty="0" smtClean="0"/>
              <a:t>Detection and tracking of moving targets for security surveillance purpose.</a:t>
            </a:r>
          </a:p>
          <a:p>
            <a:pPr lvl="1"/>
            <a:r>
              <a:rPr lang="en-US" dirty="0" smtClean="0"/>
              <a:t>To find out the trajectory of a moving target.</a:t>
            </a:r>
          </a:p>
          <a:p>
            <a:pPr lvl="1"/>
            <a:r>
              <a:rPr lang="en-US" dirty="0" smtClean="0"/>
              <a:t>Monitoring </a:t>
            </a:r>
            <a:r>
              <a:rPr lang="en-US" smtClean="0"/>
              <a:t>the organ </a:t>
            </a:r>
            <a:r>
              <a:rPr lang="en-US" dirty="0" smtClean="0"/>
              <a:t>boundaries in medical applications, etc. </a:t>
            </a:r>
            <a:endParaRPr lang="en-US" dirty="0"/>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Image Representation</a:t>
            </a:r>
            <a:endParaRPr lang="en-US" dirty="0"/>
          </a:p>
        </p:txBody>
      </p:sp>
      <p:sp>
        <p:nvSpPr>
          <p:cNvPr id="3" name="Content Placeholder 2"/>
          <p:cNvSpPr>
            <a:spLocks noGrp="1"/>
          </p:cNvSpPr>
          <p:nvPr>
            <p:ph idx="1"/>
          </p:nvPr>
        </p:nvSpPr>
        <p:spPr>
          <a:xfrm>
            <a:off x="457200" y="1524000"/>
            <a:ext cx="5334000" cy="4931736"/>
          </a:xfrm>
        </p:spPr>
        <p:txBody>
          <a:bodyPr>
            <a:normAutofit fontScale="92500"/>
          </a:bodyPr>
          <a:lstStyle/>
          <a:p>
            <a:pPr algn="just"/>
            <a:r>
              <a:rPr lang="en-US" dirty="0" smtClean="0"/>
              <a:t>An image is a 2-D light intensity function f(</a:t>
            </a:r>
            <a:r>
              <a:rPr lang="en-US" dirty="0" err="1" smtClean="0"/>
              <a:t>x,y</a:t>
            </a:r>
            <a:r>
              <a:rPr lang="en-US" dirty="0" smtClean="0"/>
              <a:t>)</a:t>
            </a:r>
          </a:p>
          <a:p>
            <a:pPr algn="just"/>
            <a:r>
              <a:rPr lang="en-US" dirty="0" smtClean="0"/>
              <a:t>A digitized image f(</a:t>
            </a:r>
            <a:r>
              <a:rPr lang="en-US" dirty="0" err="1" smtClean="0"/>
              <a:t>x,y</a:t>
            </a:r>
            <a:r>
              <a:rPr lang="en-US" dirty="0" smtClean="0"/>
              <a:t>) is </a:t>
            </a:r>
            <a:r>
              <a:rPr lang="en-US" dirty="0" err="1" smtClean="0"/>
              <a:t>discretized</a:t>
            </a:r>
            <a:r>
              <a:rPr lang="en-US" dirty="0" smtClean="0"/>
              <a:t> both in spatial coordinates and brightness.</a:t>
            </a:r>
          </a:p>
          <a:p>
            <a:pPr algn="just"/>
            <a:r>
              <a:rPr lang="en-US" dirty="0" smtClean="0"/>
              <a:t>It can be considered as a matrix whose row, column indices specify a point in the image and the element value identifies gray level value at that point.</a:t>
            </a:r>
          </a:p>
          <a:p>
            <a:pPr algn="just"/>
            <a:r>
              <a:rPr lang="en-US" dirty="0" smtClean="0"/>
              <a:t>These elements are referred to as pixels or </a:t>
            </a:r>
            <a:r>
              <a:rPr lang="en-US" dirty="0" err="1" smtClean="0"/>
              <a:t>pels</a:t>
            </a:r>
            <a:r>
              <a:rPr lang="en-US" dirty="0" smtClean="0"/>
              <a:t> or picture elements.</a:t>
            </a:r>
          </a:p>
          <a:p>
            <a:pPr algn="just"/>
            <a:endParaRPr lang="en-US" dirty="0" smtClean="0"/>
          </a:p>
          <a:p>
            <a:pPr algn="just"/>
            <a:endParaRPr lang="en-US" dirty="0" smtClean="0"/>
          </a:p>
          <a:p>
            <a:pPr algn="just"/>
            <a:endParaRPr lang="en-US" dirty="0" smtClean="0"/>
          </a:p>
          <a:p>
            <a:pPr algn="just"/>
            <a:endParaRPr lang="en-US" dirty="0"/>
          </a:p>
        </p:txBody>
      </p:sp>
      <p:pic>
        <p:nvPicPr>
          <p:cNvPr id="1026" name="Picture 2" descr="C:\Users\Admin\Desktop\DU 2018 July-Dec\DIP\5.PNG"/>
          <p:cNvPicPr>
            <a:picLocks noChangeAspect="1" noChangeArrowheads="1"/>
          </p:cNvPicPr>
          <p:nvPr/>
        </p:nvPicPr>
        <p:blipFill>
          <a:blip r:embed="rId2" cstate="print"/>
          <a:srcRect/>
          <a:stretch>
            <a:fillRect/>
          </a:stretch>
        </p:blipFill>
        <p:spPr bwMode="auto">
          <a:xfrm>
            <a:off x="5791200" y="1905000"/>
            <a:ext cx="3124200" cy="3733800"/>
          </a:xfrm>
          <a:prstGeom prst="rect">
            <a:avLst/>
          </a:prstGeom>
          <a:noFill/>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572000"/>
            <a:ext cx="7239000" cy="1883736"/>
          </a:xfrm>
        </p:spPr>
        <p:txBody>
          <a:bodyPr/>
          <a:lstStyle/>
          <a:p>
            <a:r>
              <a:rPr lang="en-US" dirty="0" smtClean="0"/>
              <a:t>Spatial </a:t>
            </a:r>
            <a:r>
              <a:rPr lang="en-US" dirty="0" err="1" smtClean="0"/>
              <a:t>discretization</a:t>
            </a:r>
            <a:r>
              <a:rPr lang="en-US" dirty="0" smtClean="0"/>
              <a:t> by grids</a:t>
            </a:r>
          </a:p>
          <a:p>
            <a:r>
              <a:rPr lang="en-US" dirty="0" smtClean="0"/>
              <a:t>Intensity </a:t>
            </a:r>
            <a:r>
              <a:rPr lang="en-US" dirty="0" err="1" smtClean="0"/>
              <a:t>discretization</a:t>
            </a:r>
            <a:r>
              <a:rPr lang="en-US" dirty="0" smtClean="0"/>
              <a:t> by quantization</a:t>
            </a:r>
            <a:endParaRPr lang="en-US" dirty="0"/>
          </a:p>
        </p:txBody>
      </p:sp>
      <p:pic>
        <p:nvPicPr>
          <p:cNvPr id="2050" name="Picture 2" descr="C:\Users\Admin\Desktop\DU 2018 July-Dec\DIP\6.PNG"/>
          <p:cNvPicPr>
            <a:picLocks noChangeAspect="1" noChangeArrowheads="1"/>
          </p:cNvPicPr>
          <p:nvPr/>
        </p:nvPicPr>
        <p:blipFill>
          <a:blip r:embed="rId2" cstate="print"/>
          <a:srcRect/>
          <a:stretch>
            <a:fillRect/>
          </a:stretch>
        </p:blipFill>
        <p:spPr bwMode="auto">
          <a:xfrm>
            <a:off x="304800" y="228600"/>
            <a:ext cx="7162800" cy="3984308"/>
          </a:xfrm>
          <a:prstGeom prst="rect">
            <a:avLst/>
          </a:prstGeom>
          <a:noFill/>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Image Representation</a:t>
            </a:r>
            <a:endParaRPr lang="en-US" dirty="0"/>
          </a:p>
        </p:txBody>
      </p:sp>
      <p:pic>
        <p:nvPicPr>
          <p:cNvPr id="3074" name="Picture 2" descr="C:\Users\Admin\Desktop\DU 2018 July-Dec\DIP\7.PNG"/>
          <p:cNvPicPr>
            <a:picLocks noGrp="1" noChangeAspect="1" noChangeArrowheads="1"/>
          </p:cNvPicPr>
          <p:nvPr>
            <p:ph idx="1"/>
          </p:nvPr>
        </p:nvPicPr>
        <p:blipFill>
          <a:blip r:embed="rId2" cstate="print"/>
          <a:srcRect/>
          <a:stretch>
            <a:fillRect/>
          </a:stretch>
        </p:blipFill>
        <p:spPr bwMode="auto">
          <a:xfrm>
            <a:off x="381000" y="1752600"/>
            <a:ext cx="7467600" cy="4648200"/>
          </a:xfrm>
          <a:prstGeom prst="rect">
            <a:avLst/>
          </a:prstGeom>
          <a:noFill/>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Steps in Digital Image Processing</a:t>
            </a:r>
            <a:endParaRPr lang="en-US" dirty="0"/>
          </a:p>
        </p:txBody>
      </p:sp>
      <p:sp>
        <p:nvSpPr>
          <p:cNvPr id="3" name="Content Placeholder 2"/>
          <p:cNvSpPr>
            <a:spLocks noGrp="1"/>
          </p:cNvSpPr>
          <p:nvPr>
            <p:ph idx="1"/>
          </p:nvPr>
        </p:nvSpPr>
        <p:spPr/>
        <p:txBody>
          <a:bodyPr>
            <a:normAutofit/>
          </a:bodyPr>
          <a:lstStyle/>
          <a:p>
            <a:pPr algn="just"/>
            <a:r>
              <a:rPr lang="en-US" dirty="0" smtClean="0"/>
              <a:t>Digital Image Processing involves following basic tasks:</a:t>
            </a:r>
          </a:p>
          <a:p>
            <a:pPr lvl="1" algn="just"/>
            <a:r>
              <a:rPr lang="en-US" b="1" dirty="0" smtClean="0">
                <a:solidFill>
                  <a:schemeClr val="tx1"/>
                </a:solidFill>
              </a:rPr>
              <a:t>Image Acquisition:- </a:t>
            </a:r>
            <a:r>
              <a:rPr lang="en-US" dirty="0" smtClean="0"/>
              <a:t>An imaging sensor and the capability to digitize the signal produced by the sensor.</a:t>
            </a:r>
          </a:p>
          <a:p>
            <a:pPr lvl="1" algn="just"/>
            <a:r>
              <a:rPr lang="en-US" dirty="0" smtClean="0">
                <a:solidFill>
                  <a:schemeClr val="tx1"/>
                </a:solidFill>
              </a:rPr>
              <a:t>Preprocessing:- </a:t>
            </a:r>
            <a:r>
              <a:rPr lang="en-US" dirty="0" smtClean="0"/>
              <a:t>Enhances the  image quality, filtering, contrast enhancement, etc.</a:t>
            </a:r>
          </a:p>
          <a:p>
            <a:pPr lvl="1" algn="just"/>
            <a:r>
              <a:rPr lang="en-US" dirty="0" smtClean="0">
                <a:solidFill>
                  <a:schemeClr val="tx1"/>
                </a:solidFill>
              </a:rPr>
              <a:t>Segmentation:- </a:t>
            </a:r>
            <a:r>
              <a:rPr lang="en-US" dirty="0" smtClean="0"/>
              <a:t>Partition an input image into constituent parts of objects.</a:t>
            </a: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What is Digital Image Processing?</a:t>
            </a:r>
            <a:endParaRPr lang="en-US" dirty="0"/>
          </a:p>
        </p:txBody>
      </p:sp>
      <p:sp>
        <p:nvSpPr>
          <p:cNvPr id="3" name="Content Placeholder 2"/>
          <p:cNvSpPr>
            <a:spLocks noGrp="1"/>
          </p:cNvSpPr>
          <p:nvPr>
            <p:ph idx="1"/>
          </p:nvPr>
        </p:nvSpPr>
        <p:spPr>
          <a:xfrm>
            <a:off x="609600" y="2286000"/>
            <a:ext cx="7391400" cy="3840163"/>
          </a:xfrm>
        </p:spPr>
        <p:txBody>
          <a:bodyPr/>
          <a:lstStyle/>
          <a:p>
            <a:r>
              <a:rPr lang="en-US" dirty="0" smtClean="0"/>
              <a:t>Processing of images which are digital in nature by a digital camera. </a:t>
            </a:r>
            <a:endParaRPr lang="en-US"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371600"/>
            <a:ext cx="7239000" cy="5084136"/>
          </a:xfrm>
        </p:spPr>
        <p:txBody>
          <a:bodyPr/>
          <a:lstStyle/>
          <a:p>
            <a:pPr lvl="1" algn="just"/>
            <a:r>
              <a:rPr lang="en-US" dirty="0" smtClean="0">
                <a:solidFill>
                  <a:schemeClr val="tx1"/>
                </a:solidFill>
              </a:rPr>
              <a:t>Description/Feature selection:- </a:t>
            </a:r>
            <a:r>
              <a:rPr lang="en-US" dirty="0" smtClean="0"/>
              <a:t>Extracts description of image objects suitable for further computer processing.</a:t>
            </a:r>
          </a:p>
          <a:p>
            <a:pPr lvl="1" algn="just"/>
            <a:r>
              <a:rPr lang="en-US" dirty="0" smtClean="0">
                <a:solidFill>
                  <a:schemeClr val="tx1"/>
                </a:solidFill>
              </a:rPr>
              <a:t>Recognition &amp; Interpretation:- </a:t>
            </a:r>
            <a:r>
              <a:rPr lang="en-US" dirty="0" smtClean="0"/>
              <a:t>Assigning a label to the object based on the information provided by its descriptor. Interpretation assigns meaning to a set of labeled objects. </a:t>
            </a:r>
          </a:p>
          <a:p>
            <a:pPr lvl="1" algn="just"/>
            <a:endParaRPr lang="en-US" dirty="0" smtClean="0"/>
          </a:p>
          <a:p>
            <a:endParaRPr lang="en-US" dirty="0"/>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6146" name="Picture 2" descr="C:\Users\Admin\Desktop\DU 2018 July-Dec\DIP\4.PNG"/>
          <p:cNvPicPr>
            <a:picLocks noChangeAspect="1" noChangeArrowheads="1"/>
          </p:cNvPicPr>
          <p:nvPr/>
        </p:nvPicPr>
        <p:blipFill>
          <a:blip r:embed="rId2" cstate="print"/>
          <a:srcRect/>
          <a:stretch>
            <a:fillRect/>
          </a:stretch>
        </p:blipFill>
        <p:spPr bwMode="auto">
          <a:xfrm>
            <a:off x="0" y="304800"/>
            <a:ext cx="8153400" cy="6172200"/>
          </a:xfrm>
          <a:prstGeom prst="rect">
            <a:avLst/>
          </a:prstGeom>
          <a:noFill/>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001000" cy="746760"/>
          </a:xfrm>
        </p:spPr>
        <p:txBody>
          <a:bodyPr>
            <a:normAutofit fontScale="90000"/>
          </a:bodyPr>
          <a:lstStyle/>
          <a:p>
            <a:r>
              <a:rPr lang="en-US" dirty="0" smtClean="0"/>
              <a:t>A simple image formation model</a:t>
            </a:r>
            <a:endParaRPr lang="en-US" dirty="0"/>
          </a:p>
        </p:txBody>
      </p:sp>
      <p:sp>
        <p:nvSpPr>
          <p:cNvPr id="3" name="Content Placeholder 2"/>
          <p:cNvSpPr>
            <a:spLocks noGrp="1"/>
          </p:cNvSpPr>
          <p:nvPr>
            <p:ph idx="1"/>
          </p:nvPr>
        </p:nvSpPr>
        <p:spPr/>
        <p:txBody>
          <a:bodyPr/>
          <a:lstStyle/>
          <a:p>
            <a:endParaRPr lang="en-US" dirty="0"/>
          </a:p>
        </p:txBody>
      </p:sp>
      <p:pic>
        <p:nvPicPr>
          <p:cNvPr id="1026" name="Picture 2" descr="C:\Users\Admin\Desktop\DU 2018 July-Dec\DIP\8.PNG"/>
          <p:cNvPicPr>
            <a:picLocks noChangeAspect="1" noChangeArrowheads="1"/>
          </p:cNvPicPr>
          <p:nvPr/>
        </p:nvPicPr>
        <p:blipFill>
          <a:blip r:embed="rId2" cstate="print"/>
          <a:srcRect/>
          <a:stretch>
            <a:fillRect/>
          </a:stretch>
        </p:blipFill>
        <p:spPr bwMode="auto">
          <a:xfrm>
            <a:off x="0" y="990600"/>
            <a:ext cx="8077200" cy="5867400"/>
          </a:xfrm>
          <a:prstGeom prst="rect">
            <a:avLst/>
          </a:prstGeom>
          <a:noFill/>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685800"/>
            <a:ext cx="7543800" cy="5769936"/>
          </a:xfrm>
        </p:spPr>
        <p:txBody>
          <a:bodyPr>
            <a:normAutofit/>
          </a:bodyPr>
          <a:lstStyle/>
          <a:p>
            <a:pPr algn="just"/>
            <a:r>
              <a:rPr lang="en-US" dirty="0" smtClean="0"/>
              <a:t>Digital images are denoted by two-dimensional functions of the form f(</a:t>
            </a:r>
            <a:r>
              <a:rPr lang="en-US" dirty="0" err="1" smtClean="0"/>
              <a:t>x,y</a:t>
            </a:r>
            <a:r>
              <a:rPr lang="en-US" dirty="0" smtClean="0"/>
              <a:t>).</a:t>
            </a:r>
          </a:p>
          <a:p>
            <a:pPr algn="just"/>
            <a:endParaRPr lang="en-US" dirty="0" smtClean="0"/>
          </a:p>
          <a:p>
            <a:pPr algn="just"/>
            <a:r>
              <a:rPr lang="en-US" dirty="0" smtClean="0"/>
              <a:t>f denotes the intensity value or amplitude at spatial coordinates (</a:t>
            </a:r>
            <a:r>
              <a:rPr lang="en-US" dirty="0" err="1" smtClean="0"/>
              <a:t>x,y</a:t>
            </a:r>
            <a:r>
              <a:rPr lang="en-US" dirty="0" smtClean="0"/>
              <a:t>), which is a positive scalar quantity.</a:t>
            </a:r>
          </a:p>
          <a:p>
            <a:pPr algn="just"/>
            <a:endParaRPr lang="en-US" dirty="0" smtClean="0"/>
          </a:p>
          <a:p>
            <a:pPr algn="just"/>
            <a:r>
              <a:rPr lang="en-US" dirty="0" smtClean="0"/>
              <a:t>The intensity values are proportional to energy radiated by a physical source.</a:t>
            </a:r>
          </a:p>
          <a:p>
            <a:pPr lvl="1" algn="just"/>
            <a:r>
              <a:rPr lang="en-US" dirty="0" smtClean="0"/>
              <a:t>Therefore, f(</a:t>
            </a:r>
            <a:r>
              <a:rPr lang="en-US" dirty="0" err="1" smtClean="0"/>
              <a:t>x,y</a:t>
            </a:r>
            <a:r>
              <a:rPr lang="en-US" dirty="0" smtClean="0"/>
              <a:t>) must be nonzero and finite</a:t>
            </a:r>
          </a:p>
          <a:p>
            <a:pPr lvl="1" algn="just">
              <a:buNone/>
            </a:pPr>
            <a:r>
              <a:rPr lang="en-US" dirty="0" smtClean="0"/>
              <a:t>i.e.,   0&lt; f(</a:t>
            </a:r>
            <a:r>
              <a:rPr lang="en-US" dirty="0" err="1" smtClean="0"/>
              <a:t>x,y</a:t>
            </a:r>
            <a:r>
              <a:rPr lang="en-US" dirty="0" smtClean="0"/>
              <a:t>) &lt; </a:t>
            </a:r>
            <a:r>
              <a:rPr lang="en-US" sz="4000" b="1" dirty="0" smtClean="0"/>
              <a:t>∞</a:t>
            </a:r>
            <a:endParaRPr lang="en-US" sz="4000" dirty="0" smtClean="0"/>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81000"/>
            <a:ext cx="7239000" cy="6074736"/>
          </a:xfrm>
        </p:spPr>
        <p:txBody>
          <a:bodyPr>
            <a:normAutofit lnSpcReduction="10000"/>
          </a:bodyPr>
          <a:lstStyle/>
          <a:p>
            <a:r>
              <a:rPr lang="en-US" dirty="0" smtClean="0"/>
              <a:t>f(</a:t>
            </a:r>
            <a:r>
              <a:rPr lang="en-US" dirty="0" err="1" smtClean="0"/>
              <a:t>x,y</a:t>
            </a:r>
            <a:r>
              <a:rPr lang="en-US" dirty="0" smtClean="0"/>
              <a:t>) is characterized by two components</a:t>
            </a:r>
          </a:p>
          <a:p>
            <a:endParaRPr lang="en-US" dirty="0" smtClean="0"/>
          </a:p>
          <a:p>
            <a:pPr lvl="1">
              <a:buNone/>
            </a:pPr>
            <a:r>
              <a:rPr lang="en-US" dirty="0" smtClean="0"/>
              <a:t>1. the amount of source of illumination incident on the scene being viewed (illumination, denoted by </a:t>
            </a:r>
            <a:r>
              <a:rPr lang="en-US" dirty="0" err="1" smtClean="0"/>
              <a:t>i</a:t>
            </a:r>
            <a:r>
              <a:rPr lang="en-US" dirty="0" smtClean="0"/>
              <a:t>(</a:t>
            </a:r>
            <a:r>
              <a:rPr lang="en-US" dirty="0" err="1" smtClean="0"/>
              <a:t>x,y</a:t>
            </a:r>
            <a:r>
              <a:rPr lang="en-US" dirty="0" smtClean="0"/>
              <a:t>))</a:t>
            </a:r>
          </a:p>
          <a:p>
            <a:pPr lvl="1">
              <a:buNone/>
            </a:pPr>
            <a:r>
              <a:rPr lang="en-US" dirty="0" smtClean="0"/>
              <a:t>2. the amount of illumination reflected by the objects in the scene (reflectance, denoted by r(</a:t>
            </a:r>
            <a:r>
              <a:rPr lang="en-US" dirty="0" err="1" smtClean="0"/>
              <a:t>x,y</a:t>
            </a:r>
            <a:r>
              <a:rPr lang="en-US" dirty="0" smtClean="0"/>
              <a:t>))</a:t>
            </a:r>
          </a:p>
          <a:p>
            <a:pPr lvl="1"/>
            <a:endParaRPr lang="en-US" dirty="0" smtClean="0"/>
          </a:p>
          <a:p>
            <a:r>
              <a:rPr lang="en-US" dirty="0" smtClean="0"/>
              <a:t>f(</a:t>
            </a:r>
            <a:r>
              <a:rPr lang="en-US" dirty="0" err="1" smtClean="0"/>
              <a:t>x,y</a:t>
            </a:r>
            <a:r>
              <a:rPr lang="en-US" dirty="0" smtClean="0"/>
              <a:t>) = </a:t>
            </a:r>
            <a:r>
              <a:rPr lang="en-US" dirty="0" err="1" smtClean="0"/>
              <a:t>i</a:t>
            </a:r>
            <a:r>
              <a:rPr lang="en-US" dirty="0" smtClean="0"/>
              <a:t>(</a:t>
            </a:r>
            <a:r>
              <a:rPr lang="en-US" dirty="0" err="1" smtClean="0"/>
              <a:t>x,y</a:t>
            </a:r>
            <a:r>
              <a:rPr lang="en-US" dirty="0" smtClean="0"/>
              <a:t>) * r(</a:t>
            </a:r>
            <a:r>
              <a:rPr lang="en-US" dirty="0" err="1" smtClean="0"/>
              <a:t>x,y</a:t>
            </a:r>
            <a:r>
              <a:rPr lang="en-US" dirty="0" smtClean="0"/>
              <a:t>)</a:t>
            </a:r>
          </a:p>
          <a:p>
            <a:pPr>
              <a:buNone/>
            </a:pPr>
            <a:r>
              <a:rPr lang="en-US" dirty="0" smtClean="0"/>
              <a:t>	where, 0 &lt; </a:t>
            </a:r>
            <a:r>
              <a:rPr lang="en-US" dirty="0" err="1" smtClean="0"/>
              <a:t>i</a:t>
            </a:r>
            <a:r>
              <a:rPr lang="en-US" dirty="0" smtClean="0"/>
              <a:t>(</a:t>
            </a:r>
            <a:r>
              <a:rPr lang="en-US" dirty="0" err="1" smtClean="0"/>
              <a:t>x,y</a:t>
            </a:r>
            <a:r>
              <a:rPr lang="en-US" dirty="0" smtClean="0"/>
              <a:t>) &lt;</a:t>
            </a:r>
            <a:r>
              <a:rPr lang="en-US" sz="2800" b="1" dirty="0" smtClean="0"/>
              <a:t> ∞</a:t>
            </a:r>
          </a:p>
          <a:p>
            <a:pPr>
              <a:buNone/>
            </a:pPr>
            <a:r>
              <a:rPr lang="en-US" sz="2800" b="1" dirty="0" smtClean="0"/>
              <a:t>	</a:t>
            </a:r>
            <a:r>
              <a:rPr lang="en-US" sz="2800" dirty="0" smtClean="0"/>
              <a:t>and     0 &lt; r(</a:t>
            </a:r>
            <a:r>
              <a:rPr lang="en-US" sz="2800" dirty="0" err="1" smtClean="0"/>
              <a:t>x,y</a:t>
            </a:r>
            <a:r>
              <a:rPr lang="en-US" sz="2800" dirty="0" smtClean="0"/>
              <a:t>) &lt; 1</a:t>
            </a:r>
          </a:p>
          <a:p>
            <a:pPr>
              <a:buNone/>
            </a:pPr>
            <a:endParaRPr lang="en-US" sz="2800" dirty="0" smtClean="0"/>
          </a:p>
          <a:p>
            <a:pPr>
              <a:buNone/>
            </a:pPr>
            <a:r>
              <a:rPr lang="en-US" sz="2800" dirty="0" smtClean="0"/>
              <a:t>	Here, 0 represents total absorption</a:t>
            </a:r>
          </a:p>
          <a:p>
            <a:pPr>
              <a:buNone/>
            </a:pPr>
            <a:r>
              <a:rPr lang="en-US" sz="2800" dirty="0" smtClean="0"/>
              <a:t>		   1 represents total reflectance</a:t>
            </a:r>
            <a:endParaRPr lang="en-US" dirty="0" smtClean="0"/>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57200"/>
            <a:ext cx="7239000" cy="5998536"/>
          </a:xfrm>
        </p:spPr>
        <p:txBody>
          <a:bodyPr>
            <a:normAutofit/>
          </a:bodyPr>
          <a:lstStyle/>
          <a:p>
            <a:pPr algn="just"/>
            <a:r>
              <a:rPr lang="en-US" dirty="0" smtClean="0"/>
              <a:t>The nature of </a:t>
            </a:r>
            <a:r>
              <a:rPr lang="en-US" dirty="0" err="1" smtClean="0"/>
              <a:t>i</a:t>
            </a:r>
            <a:r>
              <a:rPr lang="en-US" dirty="0" smtClean="0"/>
              <a:t>(</a:t>
            </a:r>
            <a:r>
              <a:rPr lang="en-US" dirty="0" err="1" smtClean="0"/>
              <a:t>x,y</a:t>
            </a:r>
            <a:r>
              <a:rPr lang="en-US" dirty="0" smtClean="0"/>
              <a:t>) is determined by the illumination source, and  r(</a:t>
            </a:r>
            <a:r>
              <a:rPr lang="en-US" dirty="0" err="1" smtClean="0"/>
              <a:t>x,y</a:t>
            </a:r>
            <a:r>
              <a:rPr lang="en-US" dirty="0" smtClean="0"/>
              <a:t>) is determined by the characteristics of the imaged objects.</a:t>
            </a:r>
          </a:p>
          <a:p>
            <a:pPr algn="just"/>
            <a:endParaRPr lang="en-US" dirty="0" smtClean="0"/>
          </a:p>
          <a:p>
            <a:pPr algn="just"/>
            <a:r>
              <a:rPr lang="en-US" dirty="0" smtClean="0"/>
              <a:t>The interval [</a:t>
            </a:r>
            <a:r>
              <a:rPr lang="en-US" dirty="0" err="1" smtClean="0"/>
              <a:t>Lmin</a:t>
            </a:r>
            <a:r>
              <a:rPr lang="en-US" dirty="0" smtClean="0"/>
              <a:t>, </a:t>
            </a:r>
            <a:r>
              <a:rPr lang="en-US" dirty="0" err="1" smtClean="0"/>
              <a:t>Lmax</a:t>
            </a:r>
            <a:r>
              <a:rPr lang="en-US" dirty="0" smtClean="0"/>
              <a:t>] is called the gray(or intensity) scale.</a:t>
            </a:r>
          </a:p>
          <a:p>
            <a:pPr lvl="1" algn="just"/>
            <a:r>
              <a:rPr lang="en-US" dirty="0" smtClean="0"/>
              <a:t>l is the intensity (gray level) at any coordinates (x</a:t>
            </a:r>
            <a:r>
              <a:rPr lang="en-US" baseline="-25000" dirty="0" smtClean="0"/>
              <a:t>0</a:t>
            </a:r>
            <a:r>
              <a:rPr lang="en-US" dirty="0" smtClean="0"/>
              <a:t> ,y</a:t>
            </a:r>
            <a:r>
              <a:rPr lang="en-US" baseline="-25000" dirty="0" smtClean="0"/>
              <a:t>0</a:t>
            </a:r>
            <a:r>
              <a:rPr lang="en-US" dirty="0" smtClean="0"/>
              <a:t>)</a:t>
            </a:r>
          </a:p>
          <a:p>
            <a:pPr lvl="2" algn="just"/>
            <a:r>
              <a:rPr lang="en-US" dirty="0" smtClean="0"/>
              <a:t>l =f (x</a:t>
            </a:r>
            <a:r>
              <a:rPr lang="en-US" baseline="-25000" dirty="0" smtClean="0"/>
              <a:t>0</a:t>
            </a:r>
            <a:r>
              <a:rPr lang="en-US" dirty="0" smtClean="0"/>
              <a:t> ,y</a:t>
            </a:r>
            <a:r>
              <a:rPr lang="en-US" baseline="-25000" dirty="0" smtClean="0"/>
              <a:t>0</a:t>
            </a:r>
            <a:r>
              <a:rPr lang="en-US" dirty="0" smtClean="0"/>
              <a:t>)</a:t>
            </a:r>
          </a:p>
          <a:p>
            <a:pPr lvl="1" algn="just"/>
            <a:r>
              <a:rPr lang="en-US" dirty="0" smtClean="0"/>
              <a:t>Common practice is to shift this interval numerically to the interval [0,L-1], where l=0 is considered and l = L-1 is considered white on the gray scale.</a:t>
            </a:r>
          </a:p>
          <a:p>
            <a:pPr lvl="1" algn="just"/>
            <a:r>
              <a:rPr lang="en-US" dirty="0" smtClean="0"/>
              <a:t>All intermediate values are shades of gray varying from black to white.</a:t>
            </a:r>
            <a:endParaRPr lang="en-US" dirty="0"/>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Image Sampling and Quantization</a:t>
            </a:r>
            <a:endParaRPr lang="en-US" dirty="0"/>
          </a:p>
        </p:txBody>
      </p:sp>
      <p:sp>
        <p:nvSpPr>
          <p:cNvPr id="3" name="Content Placeholder 2"/>
          <p:cNvSpPr>
            <a:spLocks noGrp="1"/>
          </p:cNvSpPr>
          <p:nvPr>
            <p:ph idx="1"/>
          </p:nvPr>
        </p:nvSpPr>
        <p:spPr/>
        <p:txBody>
          <a:bodyPr/>
          <a:lstStyle/>
          <a:p>
            <a:pPr algn="just"/>
            <a:r>
              <a:rPr lang="en-US" dirty="0" smtClean="0"/>
              <a:t>The output of most sensors is a continuous voltage waveform whose amplitude and spatial behavior are related to the physical phenomenon being sensed.</a:t>
            </a:r>
          </a:p>
          <a:p>
            <a:pPr algn="just"/>
            <a:endParaRPr lang="en-US" dirty="0" smtClean="0"/>
          </a:p>
          <a:p>
            <a:pPr algn="just"/>
            <a:r>
              <a:rPr lang="en-US" dirty="0" smtClean="0"/>
              <a:t>To create a digital image, we need to convert the continuous sensed data into digital form.</a:t>
            </a:r>
          </a:p>
          <a:p>
            <a:pPr lvl="1" algn="just"/>
            <a:r>
              <a:rPr lang="en-US" dirty="0" smtClean="0"/>
              <a:t>This involves two processes:</a:t>
            </a:r>
          </a:p>
          <a:p>
            <a:pPr marL="749808" lvl="1" indent="-457200" algn="just">
              <a:buAutoNum type="arabicPeriod"/>
            </a:pPr>
            <a:r>
              <a:rPr lang="en-US" dirty="0" smtClean="0"/>
              <a:t>Sampling</a:t>
            </a:r>
          </a:p>
          <a:p>
            <a:pPr marL="749808" lvl="1" indent="-457200" algn="just">
              <a:buAutoNum type="arabicPeriod"/>
            </a:pPr>
            <a:r>
              <a:rPr lang="en-US" dirty="0" smtClean="0"/>
              <a:t>Quantization</a:t>
            </a: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t>Digitizing the coordinate values is called </a:t>
            </a:r>
            <a:r>
              <a:rPr lang="en-US" b="1" dirty="0" smtClean="0"/>
              <a:t>sampling</a:t>
            </a:r>
            <a:r>
              <a:rPr lang="en-US" dirty="0" smtClean="0"/>
              <a:t>.</a:t>
            </a:r>
          </a:p>
          <a:p>
            <a:endParaRPr lang="en-US" dirty="0" smtClean="0"/>
          </a:p>
          <a:p>
            <a:r>
              <a:rPr lang="en-US" dirty="0" smtClean="0"/>
              <a:t>Digitizing the amplitude values is called </a:t>
            </a:r>
            <a:r>
              <a:rPr lang="en-US" b="1" dirty="0" smtClean="0"/>
              <a:t>quantization</a:t>
            </a:r>
            <a:r>
              <a:rPr lang="en-US" dirty="0" smtClean="0"/>
              <a:t>.</a:t>
            </a:r>
            <a:endParaRPr lang="en-US" dirty="0"/>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2050" name="Picture 2" descr="C:\Users\Admin\Desktop\DU 2018 July-Dec\DIP\9.PNG"/>
          <p:cNvPicPr>
            <a:picLocks noChangeAspect="1" noChangeArrowheads="1"/>
          </p:cNvPicPr>
          <p:nvPr/>
        </p:nvPicPr>
        <p:blipFill>
          <a:blip r:embed="rId2" cstate="print"/>
          <a:srcRect/>
          <a:stretch>
            <a:fillRect/>
          </a:stretch>
        </p:blipFill>
        <p:spPr bwMode="auto">
          <a:xfrm>
            <a:off x="0" y="304800"/>
            <a:ext cx="8077199" cy="6172200"/>
          </a:xfrm>
          <a:prstGeom prst="rect">
            <a:avLst/>
          </a:prstGeom>
          <a:noFill/>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3074" name="Picture 2" descr="C:\Users\Admin\Desktop\DU 2018 July-Dec\DIP\10.PNG"/>
          <p:cNvPicPr>
            <a:picLocks noChangeAspect="1" noChangeArrowheads="1"/>
          </p:cNvPicPr>
          <p:nvPr/>
        </p:nvPicPr>
        <p:blipFill>
          <a:blip r:embed="rId2" cstate="print"/>
          <a:srcRect/>
          <a:stretch>
            <a:fillRect/>
          </a:stretch>
        </p:blipFill>
        <p:spPr bwMode="auto">
          <a:xfrm>
            <a:off x="0" y="0"/>
            <a:ext cx="8143875" cy="6629399"/>
          </a:xfrm>
          <a:prstGeom prst="rect">
            <a:avLst/>
          </a:prstGeom>
          <a:noFill/>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Why do we need Image Processing?</a:t>
            </a:r>
            <a:endParaRPr lang="en-US" dirty="0"/>
          </a:p>
        </p:txBody>
      </p:sp>
      <p:sp>
        <p:nvSpPr>
          <p:cNvPr id="3" name="Content Placeholder 2"/>
          <p:cNvSpPr>
            <a:spLocks noGrp="1"/>
          </p:cNvSpPr>
          <p:nvPr>
            <p:ph idx="1"/>
          </p:nvPr>
        </p:nvSpPr>
        <p:spPr/>
        <p:txBody>
          <a:bodyPr/>
          <a:lstStyle/>
          <a:p>
            <a:r>
              <a:rPr lang="en-US" dirty="0" smtClean="0"/>
              <a:t>Improvement of pictorial information for human perception.</a:t>
            </a:r>
          </a:p>
          <a:p>
            <a:pPr>
              <a:buNone/>
            </a:pPr>
            <a:endParaRPr lang="en-US" dirty="0" smtClean="0"/>
          </a:p>
          <a:p>
            <a:r>
              <a:rPr lang="en-US" dirty="0" smtClean="0"/>
              <a:t>Image processing for autonomous machine application.</a:t>
            </a:r>
          </a:p>
          <a:p>
            <a:pPr>
              <a:buNone/>
            </a:pPr>
            <a:endParaRPr lang="en-US" dirty="0" smtClean="0"/>
          </a:p>
          <a:p>
            <a:r>
              <a:rPr lang="en-US" dirty="0" smtClean="0"/>
              <a:t>Efficient storage and transmission.</a:t>
            </a:r>
            <a:endParaRPr lang="en-US" dirty="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Representing Digital Images</a:t>
            </a:r>
            <a:endParaRPr lang="en-US" dirty="0"/>
          </a:p>
        </p:txBody>
      </p:sp>
      <p:sp>
        <p:nvSpPr>
          <p:cNvPr id="3" name="Content Placeholder 2"/>
          <p:cNvSpPr>
            <a:spLocks noGrp="1"/>
          </p:cNvSpPr>
          <p:nvPr>
            <p:ph idx="1"/>
          </p:nvPr>
        </p:nvSpPr>
        <p:spPr>
          <a:xfrm>
            <a:off x="457200" y="2133600"/>
            <a:ext cx="7239000" cy="4322136"/>
          </a:xfrm>
        </p:spPr>
        <p:txBody>
          <a:bodyPr/>
          <a:lstStyle/>
          <a:p>
            <a:pPr algn="just"/>
            <a:r>
              <a:rPr lang="en-US" dirty="0" smtClean="0"/>
              <a:t>The section of the real plane spanned by the coordinates of an image is called the </a:t>
            </a:r>
            <a:r>
              <a:rPr lang="en-US" i="1" dirty="0" smtClean="0"/>
              <a:t>spatial domain, with x and y being referred to as spatial variables or spatial coordinates.</a:t>
            </a:r>
          </a:p>
          <a:p>
            <a:pPr algn="just"/>
            <a:endParaRPr lang="en-US" dirty="0"/>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098" name="Picture 2" descr="C:\Users\Admin\Desktop\DU 2018 July-Dec\DIP\11.PNG"/>
          <p:cNvPicPr>
            <a:picLocks noChangeAspect="1" noChangeArrowheads="1"/>
          </p:cNvPicPr>
          <p:nvPr/>
        </p:nvPicPr>
        <p:blipFill>
          <a:blip r:embed="rId2" cstate="print"/>
          <a:srcRect/>
          <a:stretch>
            <a:fillRect/>
          </a:stretch>
        </p:blipFill>
        <p:spPr bwMode="auto">
          <a:xfrm>
            <a:off x="1" y="152400"/>
            <a:ext cx="8077200" cy="6477000"/>
          </a:xfrm>
          <a:prstGeom prst="rect">
            <a:avLst/>
          </a:prstGeom>
          <a:noFill/>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609600"/>
            <a:ext cx="7239000" cy="5846136"/>
          </a:xfrm>
        </p:spPr>
        <p:txBody>
          <a:bodyPr>
            <a:normAutofit fontScale="92500" lnSpcReduction="10000"/>
          </a:bodyPr>
          <a:lstStyle/>
          <a:p>
            <a:pPr algn="just"/>
            <a:r>
              <a:rPr lang="en-US" dirty="0" smtClean="0"/>
              <a:t>In equation form, we write the representation of an M*N numerical array as</a:t>
            </a:r>
          </a:p>
          <a:p>
            <a:pPr algn="just"/>
            <a:endParaRPr lang="en-US" dirty="0" smtClean="0"/>
          </a:p>
          <a:p>
            <a:pPr algn="just"/>
            <a:endParaRPr lang="en-US" dirty="0" smtClean="0"/>
          </a:p>
          <a:p>
            <a:pPr algn="just"/>
            <a:endParaRPr lang="en-US" dirty="0" smtClean="0"/>
          </a:p>
          <a:p>
            <a:pPr algn="just"/>
            <a:endParaRPr lang="en-US" dirty="0" smtClean="0"/>
          </a:p>
          <a:p>
            <a:pPr algn="just"/>
            <a:endParaRPr lang="en-US" dirty="0" smtClean="0"/>
          </a:p>
          <a:p>
            <a:r>
              <a:rPr lang="en-US" dirty="0" smtClean="0"/>
              <a:t>The number of intensity levels typically is an integer power of 2:</a:t>
            </a:r>
          </a:p>
          <a:p>
            <a:pPr lvl="2">
              <a:buNone/>
            </a:pPr>
            <a:r>
              <a:rPr lang="en-US" dirty="0" smtClean="0"/>
              <a:t>		L = 2</a:t>
            </a:r>
            <a:r>
              <a:rPr lang="en-US" baseline="30000" dirty="0" smtClean="0"/>
              <a:t>k</a:t>
            </a:r>
          </a:p>
          <a:p>
            <a:pPr lvl="2">
              <a:buNone/>
            </a:pPr>
            <a:endParaRPr lang="en-US" dirty="0" smtClean="0"/>
          </a:p>
          <a:p>
            <a:r>
              <a:rPr lang="en-US" dirty="0" smtClean="0"/>
              <a:t>The dynamic range of an imaging system to be the ratio of the maximum measurable intensity to the minimum  detectable intensity level in the system.</a:t>
            </a:r>
          </a:p>
          <a:p>
            <a:endParaRPr lang="en-US" dirty="0" smtClean="0"/>
          </a:p>
          <a:p>
            <a:endParaRPr lang="en-US" dirty="0" smtClean="0"/>
          </a:p>
          <a:p>
            <a:endParaRPr lang="en-US" dirty="0"/>
          </a:p>
        </p:txBody>
      </p:sp>
      <p:pic>
        <p:nvPicPr>
          <p:cNvPr id="5125" name="Picture 5" descr="C:\Users\Admin\Desktop\DU 2018 July-Dec\DIP\12.PNG"/>
          <p:cNvPicPr>
            <a:picLocks noChangeAspect="1" noChangeArrowheads="1"/>
          </p:cNvPicPr>
          <p:nvPr/>
        </p:nvPicPr>
        <p:blipFill>
          <a:blip r:embed="rId2" cstate="print"/>
          <a:srcRect/>
          <a:stretch>
            <a:fillRect/>
          </a:stretch>
        </p:blipFill>
        <p:spPr bwMode="auto">
          <a:xfrm>
            <a:off x="914400" y="1371600"/>
            <a:ext cx="6754813" cy="1876425"/>
          </a:xfrm>
          <a:prstGeom prst="rect">
            <a:avLst/>
          </a:prstGeom>
          <a:noFill/>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81000"/>
            <a:ext cx="7315200" cy="6074736"/>
          </a:xfrm>
        </p:spPr>
        <p:txBody>
          <a:bodyPr/>
          <a:lstStyle/>
          <a:p>
            <a:pPr algn="just"/>
            <a:r>
              <a:rPr lang="en-US" b="1" dirty="0" smtClean="0"/>
              <a:t>Image contrast </a:t>
            </a:r>
            <a:r>
              <a:rPr lang="en-US" dirty="0" smtClean="0"/>
              <a:t>is defined as the difference in intensity between the highest and lowest intensity levels in an image.</a:t>
            </a:r>
          </a:p>
          <a:p>
            <a:pPr lvl="1" algn="just"/>
            <a:r>
              <a:rPr lang="en-US" sz="2200" dirty="0" smtClean="0"/>
              <a:t>When an appreciable number </a:t>
            </a:r>
            <a:r>
              <a:rPr lang="en-US" sz="2000" dirty="0" smtClean="0"/>
              <a:t>of pixels in an image have a high dynamic range, we can expect the image to have high contrast. </a:t>
            </a:r>
            <a:r>
              <a:rPr lang="en-US" sz="2200" dirty="0" smtClean="0"/>
              <a:t>Conversely, an image with low dynamic range typically has a dull, washed-out gray look.	</a:t>
            </a:r>
            <a:endParaRPr lang="en-US" dirty="0" smtClean="0"/>
          </a:p>
          <a:p>
            <a:pPr algn="just"/>
            <a:r>
              <a:rPr lang="en-US" dirty="0" smtClean="0"/>
              <a:t>The number, </a:t>
            </a:r>
            <a:r>
              <a:rPr lang="en-US" i="1" dirty="0" smtClean="0"/>
              <a:t>b, of bits required to store a digitized image is</a:t>
            </a:r>
          </a:p>
          <a:p>
            <a:pPr lvl="1" algn="just"/>
            <a:r>
              <a:rPr lang="en-US" dirty="0" smtClean="0"/>
              <a:t>b = M * N * k</a:t>
            </a:r>
          </a:p>
          <a:p>
            <a:pPr lvl="1" algn="just"/>
            <a:r>
              <a:rPr lang="en-US" dirty="0" smtClean="0"/>
              <a:t>When M=N, this equation becomes</a:t>
            </a:r>
          </a:p>
          <a:p>
            <a:pPr lvl="2" algn="just"/>
            <a:r>
              <a:rPr lang="en-US" dirty="0" smtClean="0"/>
              <a:t>b=N</a:t>
            </a:r>
            <a:r>
              <a:rPr lang="en-US" baseline="30000" dirty="0" smtClean="0"/>
              <a:t>2</a:t>
            </a:r>
            <a:r>
              <a:rPr lang="en-US" dirty="0" smtClean="0"/>
              <a:t>K</a:t>
            </a:r>
          </a:p>
          <a:p>
            <a:pPr algn="just"/>
            <a:endParaRPr lang="en-US" dirty="0"/>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Spatial Intensity and resolution</a:t>
            </a:r>
            <a:endParaRPr lang="en-US" dirty="0"/>
          </a:p>
        </p:txBody>
      </p:sp>
      <p:sp>
        <p:nvSpPr>
          <p:cNvPr id="3" name="Content Placeholder 2"/>
          <p:cNvSpPr>
            <a:spLocks noGrp="1"/>
          </p:cNvSpPr>
          <p:nvPr>
            <p:ph idx="1"/>
          </p:nvPr>
        </p:nvSpPr>
        <p:spPr/>
        <p:txBody>
          <a:bodyPr/>
          <a:lstStyle/>
          <a:p>
            <a:pPr algn="just"/>
            <a:r>
              <a:rPr lang="en-US" dirty="0" smtClean="0"/>
              <a:t>Spatial resolution is a measure of the smallest discernible detail in an image.</a:t>
            </a:r>
          </a:p>
          <a:p>
            <a:pPr algn="just"/>
            <a:endParaRPr lang="en-US" dirty="0" smtClean="0"/>
          </a:p>
          <a:p>
            <a:pPr algn="just"/>
            <a:r>
              <a:rPr lang="en-US" dirty="0" smtClean="0"/>
              <a:t>Intensity resolution or Gray-Level resolution refers to the smallest discernible change in intensity or gray level.</a:t>
            </a:r>
          </a:p>
          <a:p>
            <a:pPr algn="just"/>
            <a:endParaRPr lang="en-US" dirty="0" smtClean="0"/>
          </a:p>
          <a:p>
            <a:pPr algn="just"/>
            <a:endParaRPr lang="en-US" dirty="0" smtClean="0"/>
          </a:p>
          <a:p>
            <a:endParaRPr lang="en-US" dirty="0" smtClean="0"/>
          </a:p>
          <a:p>
            <a:endParaRPr lang="en-US" dirty="0"/>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Some basic relationships of a pixel</a:t>
            </a:r>
            <a:endParaRPr lang="en-US" dirty="0"/>
          </a:p>
        </p:txBody>
      </p:sp>
      <p:sp>
        <p:nvSpPr>
          <p:cNvPr id="3" name="Content Placeholder 2"/>
          <p:cNvSpPr>
            <a:spLocks noGrp="1"/>
          </p:cNvSpPr>
          <p:nvPr>
            <p:ph idx="1"/>
          </p:nvPr>
        </p:nvSpPr>
        <p:spPr/>
        <p:txBody>
          <a:bodyPr/>
          <a:lstStyle/>
          <a:p>
            <a:pPr algn="just"/>
            <a:r>
              <a:rPr lang="en-US" dirty="0" smtClean="0"/>
              <a:t>Neighbors of a pixel: A pixel p at coordinates (</a:t>
            </a:r>
            <a:r>
              <a:rPr lang="en-US" dirty="0" err="1" smtClean="0"/>
              <a:t>x,y</a:t>
            </a:r>
            <a:r>
              <a:rPr lang="en-US" dirty="0" smtClean="0"/>
              <a:t>) has four horizontal and vertical neighbors whose coordinates are given by</a:t>
            </a:r>
          </a:p>
          <a:p>
            <a:pPr algn="just">
              <a:buNone/>
            </a:pPr>
            <a:r>
              <a:rPr lang="en-US" dirty="0" smtClean="0"/>
              <a:t>	(x+1,y), (x-1,y), (x,y+1), (x,y-1)</a:t>
            </a:r>
          </a:p>
          <a:p>
            <a:pPr algn="just">
              <a:buNone/>
            </a:pPr>
            <a:r>
              <a:rPr lang="en-US" dirty="0" smtClean="0"/>
              <a:t>		They are called 4-neighbors of p and denoted by N</a:t>
            </a:r>
            <a:r>
              <a:rPr lang="en-US" baseline="-25000" dirty="0" smtClean="0"/>
              <a:t>4</a:t>
            </a:r>
            <a:r>
              <a:rPr lang="en-US" dirty="0" smtClean="0"/>
              <a:t>(p).</a:t>
            </a:r>
          </a:p>
          <a:p>
            <a:pPr algn="just">
              <a:buNone/>
            </a:pPr>
            <a:endParaRPr lang="en-US" dirty="0" smtClean="0"/>
          </a:p>
          <a:p>
            <a:pPr algn="just"/>
            <a:r>
              <a:rPr lang="en-US" dirty="0" smtClean="0"/>
              <a:t>Each pixel is a unit distance from (</a:t>
            </a:r>
            <a:r>
              <a:rPr lang="en-US" dirty="0" err="1" smtClean="0"/>
              <a:t>x,y</a:t>
            </a:r>
            <a:r>
              <a:rPr lang="en-US" dirty="0" smtClean="0"/>
              <a:t>).</a:t>
            </a:r>
          </a:p>
          <a:p>
            <a:pPr algn="just">
              <a:buNone/>
            </a:pPr>
            <a:endParaRPr lang="en-US" dirty="0" smtClean="0"/>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algn="just"/>
            <a:r>
              <a:rPr lang="en-US" dirty="0" smtClean="0"/>
              <a:t>The four diagonal neighbors of p have coordinates</a:t>
            </a:r>
          </a:p>
          <a:p>
            <a:pPr algn="just">
              <a:buNone/>
            </a:pPr>
            <a:r>
              <a:rPr lang="en-US" dirty="0" smtClean="0"/>
              <a:t>	(x+1, y+1), (x+1, y-1), (x-1, y+1), (x-1, y-1)</a:t>
            </a:r>
          </a:p>
          <a:p>
            <a:pPr algn="just">
              <a:buNone/>
            </a:pPr>
            <a:r>
              <a:rPr lang="en-US" dirty="0" smtClean="0"/>
              <a:t>		They are denoted by N</a:t>
            </a:r>
            <a:r>
              <a:rPr lang="en-US" baseline="-25000" dirty="0" smtClean="0"/>
              <a:t>D</a:t>
            </a:r>
            <a:r>
              <a:rPr lang="en-US" dirty="0" smtClean="0"/>
              <a:t>(p).</a:t>
            </a:r>
          </a:p>
          <a:p>
            <a:pPr algn="just">
              <a:buNone/>
            </a:pPr>
            <a:endParaRPr lang="en-US" dirty="0" smtClean="0"/>
          </a:p>
          <a:p>
            <a:pPr algn="just"/>
            <a:r>
              <a:rPr lang="en-US" dirty="0" smtClean="0"/>
              <a:t>N</a:t>
            </a:r>
            <a:r>
              <a:rPr lang="en-US" baseline="-25000" dirty="0" smtClean="0"/>
              <a:t>4</a:t>
            </a:r>
            <a:r>
              <a:rPr lang="en-US" dirty="0" smtClean="0"/>
              <a:t>(p) U N</a:t>
            </a:r>
            <a:r>
              <a:rPr lang="en-US" baseline="-25000" dirty="0" smtClean="0"/>
              <a:t>D</a:t>
            </a:r>
            <a:r>
              <a:rPr lang="en-US" dirty="0" smtClean="0"/>
              <a:t>(p) form the eight neighbors of the pixels and is represented by N</a:t>
            </a:r>
            <a:r>
              <a:rPr lang="en-US" baseline="-25000" dirty="0" smtClean="0"/>
              <a:t>8</a:t>
            </a:r>
            <a:r>
              <a:rPr lang="en-US" dirty="0" smtClean="0"/>
              <a:t>(p).</a:t>
            </a:r>
            <a:endParaRPr lang="en-US" dirty="0"/>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228600"/>
            <a:ext cx="7772400" cy="6227136"/>
          </a:xfrm>
        </p:spPr>
        <p:txBody>
          <a:bodyPr>
            <a:normAutofit/>
          </a:bodyPr>
          <a:lstStyle/>
          <a:p>
            <a:r>
              <a:rPr lang="en-US" dirty="0" smtClean="0"/>
              <a:t>Adjacency:</a:t>
            </a:r>
          </a:p>
          <a:p>
            <a:pPr lvl="1" algn="just"/>
            <a:r>
              <a:rPr lang="en-US" dirty="0" smtClean="0"/>
              <a:t>Let V be the set of intensity values used to define adjacency.</a:t>
            </a:r>
          </a:p>
          <a:p>
            <a:pPr lvl="1" algn="just"/>
            <a:r>
              <a:rPr lang="en-US" dirty="0" smtClean="0"/>
              <a:t>In a binary image, V={1} if we are referring to adjacency of pixels with value 1.</a:t>
            </a:r>
          </a:p>
          <a:p>
            <a:pPr lvl="1" algn="just"/>
            <a:r>
              <a:rPr lang="en-US" dirty="0" smtClean="0"/>
              <a:t>Types of adjacency:</a:t>
            </a:r>
          </a:p>
          <a:p>
            <a:pPr lvl="2" algn="just"/>
            <a:r>
              <a:rPr lang="en-US" dirty="0" smtClean="0"/>
              <a:t>4-adjacency: Two pixels p and q with values from V are 4-adjacent if q is in the set N</a:t>
            </a:r>
            <a:r>
              <a:rPr lang="en-US" baseline="-25000" dirty="0" smtClean="0"/>
              <a:t>4</a:t>
            </a:r>
            <a:r>
              <a:rPr lang="en-US" dirty="0" smtClean="0"/>
              <a:t>(p).</a:t>
            </a:r>
          </a:p>
          <a:p>
            <a:pPr lvl="2" algn="just"/>
            <a:endParaRPr lang="en-US" dirty="0" smtClean="0"/>
          </a:p>
          <a:p>
            <a:pPr lvl="2" algn="just"/>
            <a:r>
              <a:rPr lang="en-US" dirty="0" smtClean="0"/>
              <a:t>8-adjacency: Two pixels p and q with values from V are 8-adjacent if q is in the set N</a:t>
            </a:r>
            <a:r>
              <a:rPr lang="en-US" baseline="-25000" dirty="0" smtClean="0"/>
              <a:t>8</a:t>
            </a:r>
            <a:r>
              <a:rPr lang="en-US" dirty="0" smtClean="0"/>
              <a:t>(p).</a:t>
            </a:r>
          </a:p>
          <a:p>
            <a:pPr lvl="2" algn="just"/>
            <a:endParaRPr lang="en-US" dirty="0" smtClean="0"/>
          </a:p>
          <a:p>
            <a:pPr lvl="2" algn="just"/>
            <a:r>
              <a:rPr lang="en-US" dirty="0" smtClean="0"/>
              <a:t>M-adjacency(mixed adjacency): Two pixels p and q with values from V are m-adjacent if</a:t>
            </a:r>
          </a:p>
          <a:p>
            <a:pPr lvl="3" algn="just"/>
            <a:r>
              <a:rPr lang="en-US" dirty="0" smtClean="0"/>
              <a:t>q is in N</a:t>
            </a:r>
            <a:r>
              <a:rPr lang="en-US" baseline="-25000" dirty="0" smtClean="0"/>
              <a:t>4</a:t>
            </a:r>
            <a:r>
              <a:rPr lang="en-US" dirty="0" smtClean="0"/>
              <a:t>(p), or</a:t>
            </a:r>
          </a:p>
          <a:p>
            <a:pPr lvl="3" algn="just"/>
            <a:r>
              <a:rPr lang="en-US" dirty="0" smtClean="0"/>
              <a:t>q is in N</a:t>
            </a:r>
            <a:r>
              <a:rPr lang="en-US" baseline="-25000" dirty="0" smtClean="0"/>
              <a:t>D</a:t>
            </a:r>
            <a:r>
              <a:rPr lang="en-US" dirty="0" smtClean="0"/>
              <a:t>(p) and the set N</a:t>
            </a:r>
            <a:r>
              <a:rPr lang="en-US" baseline="-25000" dirty="0" smtClean="0"/>
              <a:t>4</a:t>
            </a:r>
            <a:r>
              <a:rPr lang="en-US" dirty="0" smtClean="0"/>
              <a:t>(p) ∩ N</a:t>
            </a:r>
            <a:r>
              <a:rPr lang="en-US" baseline="-25000" dirty="0" smtClean="0"/>
              <a:t>4</a:t>
            </a:r>
            <a:r>
              <a:rPr lang="en-US" dirty="0" smtClean="0"/>
              <a:t>(q) has no pixels whose values are from V.</a:t>
            </a:r>
            <a:endParaRPr lang="en-US" dirty="0"/>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33400"/>
            <a:ext cx="7239000" cy="5922336"/>
          </a:xfrm>
        </p:spPr>
        <p:txBody>
          <a:bodyPr>
            <a:normAutofit/>
          </a:bodyPr>
          <a:lstStyle/>
          <a:p>
            <a:pPr algn="just"/>
            <a:r>
              <a:rPr lang="en-US" dirty="0" smtClean="0"/>
              <a:t>Let S represent a subset of pixels in an image.</a:t>
            </a:r>
          </a:p>
          <a:p>
            <a:pPr algn="just"/>
            <a:endParaRPr lang="en-US" dirty="0" smtClean="0"/>
          </a:p>
          <a:p>
            <a:pPr lvl="1" algn="just"/>
            <a:r>
              <a:rPr lang="en-US" dirty="0" smtClean="0"/>
              <a:t>Two pixels p and q are said to be connected in S if there exists a path between them consisting entirely of pixels in S.</a:t>
            </a:r>
          </a:p>
          <a:p>
            <a:pPr lvl="1" algn="just"/>
            <a:endParaRPr lang="en-US" dirty="0" smtClean="0"/>
          </a:p>
          <a:p>
            <a:pPr lvl="1" algn="just"/>
            <a:r>
              <a:rPr lang="en-US" dirty="0" smtClean="0"/>
              <a:t>For any pixel p in S, the set of pixels that are connected to it in S is called a connected component of S.</a:t>
            </a:r>
          </a:p>
          <a:p>
            <a:pPr lvl="1" algn="just"/>
            <a:endParaRPr lang="en-US" dirty="0" smtClean="0"/>
          </a:p>
          <a:p>
            <a:pPr lvl="1" algn="just"/>
            <a:r>
              <a:rPr lang="en-US" dirty="0" smtClean="0"/>
              <a:t>If it only has one connected component, then set S is called a connected set.</a:t>
            </a:r>
          </a:p>
          <a:p>
            <a:pPr algn="just"/>
            <a:endParaRPr lang="en-US" dirty="0" smtClean="0"/>
          </a:p>
          <a:p>
            <a:pPr algn="just"/>
            <a:endParaRPr lang="en-US" dirty="0" smtClean="0"/>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762000"/>
            <a:ext cx="7239000" cy="5693736"/>
          </a:xfrm>
        </p:spPr>
        <p:txBody>
          <a:bodyPr/>
          <a:lstStyle/>
          <a:p>
            <a:pPr algn="just"/>
            <a:r>
              <a:rPr lang="en-US" dirty="0" smtClean="0"/>
              <a:t>Let R be a subset of pixels in an image.</a:t>
            </a:r>
          </a:p>
          <a:p>
            <a:pPr algn="just">
              <a:buNone/>
            </a:pPr>
            <a:endParaRPr lang="en-US" dirty="0" smtClean="0"/>
          </a:p>
          <a:p>
            <a:pPr lvl="1" algn="just"/>
            <a:r>
              <a:rPr lang="en-US" dirty="0" smtClean="0"/>
              <a:t>We call R a region of the image if R is a connected set.</a:t>
            </a:r>
          </a:p>
          <a:p>
            <a:pPr lvl="1" algn="just"/>
            <a:endParaRPr lang="en-US" dirty="0" smtClean="0"/>
          </a:p>
          <a:p>
            <a:pPr lvl="1" algn="just"/>
            <a:r>
              <a:rPr lang="en-US" dirty="0" smtClean="0"/>
              <a:t>The boundary( also called border or contour) of a region R is the set of pixels in the region that have one or more neighbors that are not in R.</a:t>
            </a:r>
          </a:p>
          <a:p>
            <a:pPr lvl="1" algn="just"/>
            <a:endParaRPr lang="en-US" dirty="0" smtClean="0"/>
          </a:p>
          <a:p>
            <a:endParaRPr lang="en-US"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39000" cy="975360"/>
          </a:xfrm>
        </p:spPr>
        <p:txBody>
          <a:bodyPr/>
          <a:lstStyle/>
          <a:p>
            <a:r>
              <a:rPr lang="en-US" dirty="0" smtClean="0"/>
              <a:t>Human perception</a:t>
            </a:r>
            <a:endParaRPr lang="en-US" dirty="0"/>
          </a:p>
        </p:txBody>
      </p:sp>
      <p:sp>
        <p:nvSpPr>
          <p:cNvPr id="3" name="Content Placeholder 2"/>
          <p:cNvSpPr>
            <a:spLocks noGrp="1"/>
          </p:cNvSpPr>
          <p:nvPr>
            <p:ph idx="1"/>
          </p:nvPr>
        </p:nvSpPr>
        <p:spPr>
          <a:xfrm>
            <a:off x="301752" y="1676400"/>
            <a:ext cx="8503920" cy="4422648"/>
          </a:xfrm>
        </p:spPr>
        <p:txBody>
          <a:bodyPr/>
          <a:lstStyle/>
          <a:p>
            <a:r>
              <a:rPr lang="en-US" dirty="0" smtClean="0"/>
              <a:t>Employ methods capable of enhancing pictorial information for human perception and analysis</a:t>
            </a:r>
          </a:p>
          <a:p>
            <a:pPr lvl="1"/>
            <a:r>
              <a:rPr lang="en-US" dirty="0" smtClean="0"/>
              <a:t>Typical applications:</a:t>
            </a:r>
          </a:p>
          <a:p>
            <a:pPr lvl="2"/>
            <a:r>
              <a:rPr lang="en-US" dirty="0" smtClean="0"/>
              <a:t>Noise filtering</a:t>
            </a:r>
          </a:p>
          <a:p>
            <a:pPr lvl="2"/>
            <a:endParaRPr lang="en-US" dirty="0" smtClean="0"/>
          </a:p>
          <a:p>
            <a:pPr lvl="2"/>
            <a:r>
              <a:rPr lang="en-US" dirty="0" smtClean="0"/>
              <a:t>Content enhancement</a:t>
            </a:r>
          </a:p>
          <a:p>
            <a:pPr lvl="3"/>
            <a:r>
              <a:rPr lang="en-US" dirty="0" smtClean="0"/>
              <a:t>Contrast enhancement</a:t>
            </a:r>
          </a:p>
          <a:p>
            <a:pPr lvl="3"/>
            <a:r>
              <a:rPr lang="en-US" dirty="0" err="1" smtClean="0"/>
              <a:t>Deblurring</a:t>
            </a:r>
            <a:endParaRPr lang="en-US" dirty="0" smtClean="0"/>
          </a:p>
          <a:p>
            <a:pPr lvl="3"/>
            <a:endParaRPr lang="en-US" dirty="0" smtClean="0"/>
          </a:p>
          <a:p>
            <a:pPr lvl="2"/>
            <a:r>
              <a:rPr lang="en-US" dirty="0" smtClean="0"/>
              <a:t>Remote Sensing</a:t>
            </a:r>
          </a:p>
          <a:p>
            <a:pPr lvl="3"/>
            <a:endParaRPr lang="en-US" dirty="0"/>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04800"/>
            <a:ext cx="7239000" cy="6150936"/>
          </a:xfrm>
        </p:spPr>
        <p:txBody>
          <a:bodyPr/>
          <a:lstStyle/>
          <a:p>
            <a:pPr algn="just"/>
            <a:r>
              <a:rPr lang="en-US" dirty="0" smtClean="0"/>
              <a:t>A digital path (or curve) from pixel p with coordinates (</a:t>
            </a:r>
            <a:r>
              <a:rPr lang="en-US" dirty="0" err="1" smtClean="0"/>
              <a:t>x,y</a:t>
            </a:r>
            <a:r>
              <a:rPr lang="en-US" dirty="0" smtClean="0"/>
              <a:t>) to pixel q with coordinates (</a:t>
            </a:r>
            <a:r>
              <a:rPr lang="en-US" dirty="0" err="1" smtClean="0"/>
              <a:t>s,t</a:t>
            </a:r>
            <a:r>
              <a:rPr lang="en-US" dirty="0" smtClean="0"/>
              <a:t>) is a sequence of distinct pixels with coordinates</a:t>
            </a:r>
          </a:p>
          <a:p>
            <a:pPr algn="just"/>
            <a:endParaRPr lang="en-US" dirty="0" smtClean="0"/>
          </a:p>
          <a:p>
            <a:pPr algn="just">
              <a:buNone/>
            </a:pPr>
            <a:r>
              <a:rPr lang="en-US" dirty="0" smtClean="0"/>
              <a:t>	 (x</a:t>
            </a:r>
            <a:r>
              <a:rPr lang="en-US" baseline="-25000" dirty="0" smtClean="0"/>
              <a:t>0</a:t>
            </a:r>
            <a:r>
              <a:rPr lang="en-US" dirty="0" smtClean="0"/>
              <a:t> ,y</a:t>
            </a:r>
            <a:r>
              <a:rPr lang="en-US" baseline="-25000" dirty="0" smtClean="0"/>
              <a:t>0</a:t>
            </a:r>
            <a:r>
              <a:rPr lang="en-US" dirty="0" smtClean="0"/>
              <a:t>), (x</a:t>
            </a:r>
            <a:r>
              <a:rPr lang="en-US" baseline="-25000" dirty="0" smtClean="0"/>
              <a:t>1</a:t>
            </a:r>
            <a:r>
              <a:rPr lang="en-US" dirty="0" smtClean="0"/>
              <a:t> ,y</a:t>
            </a:r>
            <a:r>
              <a:rPr lang="en-US" baseline="-25000" dirty="0" smtClean="0"/>
              <a:t>1</a:t>
            </a:r>
            <a:r>
              <a:rPr lang="en-US" dirty="0" smtClean="0"/>
              <a:t>), ……, (</a:t>
            </a:r>
            <a:r>
              <a:rPr lang="en-US" dirty="0" err="1" smtClean="0"/>
              <a:t>x</a:t>
            </a:r>
            <a:r>
              <a:rPr lang="en-US" baseline="-25000" dirty="0" err="1" smtClean="0"/>
              <a:t>m</a:t>
            </a:r>
            <a:r>
              <a:rPr lang="en-US" dirty="0" smtClean="0"/>
              <a:t> ,</a:t>
            </a:r>
            <a:r>
              <a:rPr lang="en-US" dirty="0" err="1" smtClean="0"/>
              <a:t>y</a:t>
            </a:r>
            <a:r>
              <a:rPr lang="en-US" baseline="-25000" dirty="0" err="1" smtClean="0"/>
              <a:t>n</a:t>
            </a:r>
            <a:r>
              <a:rPr lang="en-US" dirty="0" smtClean="0"/>
              <a:t>)</a:t>
            </a:r>
          </a:p>
          <a:p>
            <a:pPr algn="just">
              <a:buNone/>
            </a:pPr>
            <a:r>
              <a:rPr lang="en-US" dirty="0" smtClean="0"/>
              <a:t>	where (x</a:t>
            </a:r>
            <a:r>
              <a:rPr lang="en-US" baseline="-25000" dirty="0" smtClean="0"/>
              <a:t>0</a:t>
            </a:r>
            <a:r>
              <a:rPr lang="en-US" dirty="0" smtClean="0"/>
              <a:t> ,y</a:t>
            </a:r>
            <a:r>
              <a:rPr lang="en-US" baseline="-25000" dirty="0" smtClean="0"/>
              <a:t>0</a:t>
            </a:r>
            <a:r>
              <a:rPr lang="en-US" dirty="0" smtClean="0"/>
              <a:t>) =(</a:t>
            </a:r>
            <a:r>
              <a:rPr lang="en-US" dirty="0" err="1" smtClean="0"/>
              <a:t>x,y</a:t>
            </a:r>
            <a:r>
              <a:rPr lang="en-US" dirty="0" smtClean="0"/>
              <a:t>), (</a:t>
            </a:r>
            <a:r>
              <a:rPr lang="en-US" dirty="0" err="1" smtClean="0"/>
              <a:t>x</a:t>
            </a:r>
            <a:r>
              <a:rPr lang="en-US" baseline="-25000" dirty="0" err="1" smtClean="0"/>
              <a:t>m</a:t>
            </a:r>
            <a:r>
              <a:rPr lang="en-US" dirty="0" smtClean="0"/>
              <a:t> ,</a:t>
            </a:r>
            <a:r>
              <a:rPr lang="en-US" dirty="0" err="1" smtClean="0"/>
              <a:t>y</a:t>
            </a:r>
            <a:r>
              <a:rPr lang="en-US" baseline="-25000" dirty="0" err="1" smtClean="0"/>
              <a:t>n</a:t>
            </a:r>
            <a:r>
              <a:rPr lang="en-US" dirty="0" smtClean="0"/>
              <a:t>)= (</a:t>
            </a:r>
            <a:r>
              <a:rPr lang="en-US" dirty="0" err="1" smtClean="0"/>
              <a:t>s,t</a:t>
            </a:r>
            <a:r>
              <a:rPr lang="en-US" dirty="0" smtClean="0"/>
              <a:t>) and (x</a:t>
            </a:r>
            <a:r>
              <a:rPr lang="en-US" baseline="-25000" dirty="0" smtClean="0"/>
              <a:t>i</a:t>
            </a:r>
            <a:r>
              <a:rPr lang="en-US" dirty="0" smtClean="0"/>
              <a:t>-1, y</a:t>
            </a:r>
            <a:r>
              <a:rPr lang="en-US" baseline="-25000" dirty="0" smtClean="0"/>
              <a:t>i</a:t>
            </a:r>
            <a:r>
              <a:rPr lang="en-US" dirty="0" smtClean="0"/>
              <a:t>-1) are adjacent for 1&lt;= </a:t>
            </a:r>
            <a:r>
              <a:rPr lang="en-US" dirty="0" err="1" smtClean="0"/>
              <a:t>i</a:t>
            </a:r>
            <a:r>
              <a:rPr lang="en-US" dirty="0" smtClean="0"/>
              <a:t>&lt;=n.</a:t>
            </a:r>
          </a:p>
          <a:p>
            <a:pPr algn="just"/>
            <a:endParaRPr lang="en-US" dirty="0" smtClean="0"/>
          </a:p>
          <a:p>
            <a:pPr algn="just"/>
            <a:r>
              <a:rPr lang="en-US" dirty="0" smtClean="0"/>
              <a:t>n is the length of the path.</a:t>
            </a:r>
          </a:p>
          <a:p>
            <a:pPr algn="just"/>
            <a:endParaRPr lang="en-US" dirty="0" smtClean="0"/>
          </a:p>
          <a:p>
            <a:pPr algn="just"/>
            <a:r>
              <a:rPr lang="en-US" dirty="0" smtClean="0"/>
              <a:t>If (x</a:t>
            </a:r>
            <a:r>
              <a:rPr lang="en-US" baseline="-25000" dirty="0" smtClean="0"/>
              <a:t>0</a:t>
            </a:r>
            <a:r>
              <a:rPr lang="en-US" dirty="0" smtClean="0"/>
              <a:t> ,y</a:t>
            </a:r>
            <a:r>
              <a:rPr lang="en-US" baseline="-25000" dirty="0" smtClean="0"/>
              <a:t>0</a:t>
            </a:r>
            <a:r>
              <a:rPr lang="en-US" dirty="0" smtClean="0"/>
              <a:t>)= (</a:t>
            </a:r>
            <a:r>
              <a:rPr lang="en-US" dirty="0" err="1" smtClean="0"/>
              <a:t>x</a:t>
            </a:r>
            <a:r>
              <a:rPr lang="en-US" baseline="-25000" dirty="0" err="1" smtClean="0"/>
              <a:t>m</a:t>
            </a:r>
            <a:r>
              <a:rPr lang="en-US" dirty="0" smtClean="0"/>
              <a:t> ,</a:t>
            </a:r>
            <a:r>
              <a:rPr lang="en-US" dirty="0" err="1" smtClean="0"/>
              <a:t>y</a:t>
            </a:r>
            <a:r>
              <a:rPr lang="en-US" baseline="-25000" dirty="0" err="1" smtClean="0"/>
              <a:t>n</a:t>
            </a:r>
            <a:r>
              <a:rPr lang="en-US" dirty="0" smtClean="0"/>
              <a:t>), the path is a closed path.</a:t>
            </a:r>
            <a:endParaRPr lang="en-US" dirty="0"/>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28600"/>
            <a:ext cx="7239000" cy="6227136"/>
          </a:xfrm>
        </p:spPr>
        <p:txBody>
          <a:bodyPr>
            <a:normAutofit fontScale="92500" lnSpcReduction="10000"/>
          </a:bodyPr>
          <a:lstStyle/>
          <a:p>
            <a:pPr algn="just"/>
            <a:r>
              <a:rPr lang="en-US" b="1" dirty="0" smtClean="0"/>
              <a:t>Distance Measures: </a:t>
            </a:r>
            <a:r>
              <a:rPr lang="en-US" dirty="0" smtClean="0"/>
              <a:t>For pixels p, q and z with coordinates (</a:t>
            </a:r>
            <a:r>
              <a:rPr lang="en-US" dirty="0" err="1" smtClean="0"/>
              <a:t>x,y</a:t>
            </a:r>
            <a:r>
              <a:rPr lang="en-US" dirty="0" smtClean="0"/>
              <a:t>), (</a:t>
            </a:r>
            <a:r>
              <a:rPr lang="en-US" dirty="0" err="1" smtClean="0"/>
              <a:t>s,t</a:t>
            </a:r>
            <a:r>
              <a:rPr lang="en-US" dirty="0" smtClean="0"/>
              <a:t>), and (</a:t>
            </a:r>
            <a:r>
              <a:rPr lang="en-US" dirty="0" err="1" smtClean="0"/>
              <a:t>v,w</a:t>
            </a:r>
            <a:r>
              <a:rPr lang="en-US" dirty="0" smtClean="0"/>
              <a:t>), respectively, D is a distance function or metric if</a:t>
            </a:r>
          </a:p>
          <a:p>
            <a:pPr lvl="1" algn="just"/>
            <a:r>
              <a:rPr lang="en-US" dirty="0" smtClean="0"/>
              <a:t>D(</a:t>
            </a:r>
            <a:r>
              <a:rPr lang="en-US" dirty="0" err="1" smtClean="0"/>
              <a:t>p,q</a:t>
            </a:r>
            <a:r>
              <a:rPr lang="en-US" dirty="0" smtClean="0"/>
              <a:t>) &gt;= 0, (D(</a:t>
            </a:r>
            <a:r>
              <a:rPr lang="en-US" dirty="0" err="1" smtClean="0"/>
              <a:t>p,q</a:t>
            </a:r>
            <a:r>
              <a:rPr lang="en-US" dirty="0" smtClean="0"/>
              <a:t>)=0 </a:t>
            </a:r>
            <a:r>
              <a:rPr lang="en-US" dirty="0" err="1" smtClean="0"/>
              <a:t>iff</a:t>
            </a:r>
            <a:r>
              <a:rPr lang="en-US" dirty="0" smtClean="0"/>
              <a:t> p=q)</a:t>
            </a:r>
          </a:p>
          <a:p>
            <a:pPr lvl="1" algn="just"/>
            <a:r>
              <a:rPr lang="en-US" dirty="0" smtClean="0"/>
              <a:t>D(</a:t>
            </a:r>
            <a:r>
              <a:rPr lang="en-US" dirty="0" err="1" smtClean="0"/>
              <a:t>p,q</a:t>
            </a:r>
            <a:r>
              <a:rPr lang="en-US" dirty="0" smtClean="0"/>
              <a:t>) = D(</a:t>
            </a:r>
            <a:r>
              <a:rPr lang="en-US" dirty="0" err="1" smtClean="0"/>
              <a:t>q,p</a:t>
            </a:r>
            <a:r>
              <a:rPr lang="en-US" dirty="0" smtClean="0"/>
              <a:t>) and</a:t>
            </a:r>
          </a:p>
          <a:p>
            <a:pPr lvl="1" algn="just"/>
            <a:r>
              <a:rPr lang="en-US" dirty="0" smtClean="0"/>
              <a:t>D(</a:t>
            </a:r>
            <a:r>
              <a:rPr lang="en-US" dirty="0" err="1" smtClean="0"/>
              <a:t>p,z</a:t>
            </a:r>
            <a:r>
              <a:rPr lang="en-US" dirty="0" smtClean="0"/>
              <a:t>) &lt;= D(</a:t>
            </a:r>
            <a:r>
              <a:rPr lang="en-US" dirty="0" err="1" smtClean="0"/>
              <a:t>p,q</a:t>
            </a:r>
            <a:r>
              <a:rPr lang="en-US" dirty="0" smtClean="0"/>
              <a:t>) + D(</a:t>
            </a:r>
            <a:r>
              <a:rPr lang="en-US" dirty="0" err="1" smtClean="0"/>
              <a:t>q,z</a:t>
            </a:r>
            <a:r>
              <a:rPr lang="en-US" dirty="0" smtClean="0"/>
              <a:t>)</a:t>
            </a:r>
          </a:p>
          <a:p>
            <a:pPr algn="just"/>
            <a:endParaRPr lang="en-US" dirty="0" smtClean="0"/>
          </a:p>
          <a:p>
            <a:pPr algn="just"/>
            <a:r>
              <a:rPr lang="en-US" dirty="0" smtClean="0"/>
              <a:t>The Euclidean distance between p and q is defined as</a:t>
            </a:r>
          </a:p>
          <a:p>
            <a:pPr algn="just"/>
            <a:endParaRPr lang="en-US" dirty="0" smtClean="0"/>
          </a:p>
          <a:p>
            <a:pPr lvl="1" algn="just">
              <a:buNone/>
            </a:pPr>
            <a:r>
              <a:rPr lang="en-US" dirty="0" smtClean="0"/>
              <a:t>D</a:t>
            </a:r>
            <a:r>
              <a:rPr lang="en-US" baseline="-25000" dirty="0" smtClean="0"/>
              <a:t>e</a:t>
            </a:r>
            <a:r>
              <a:rPr lang="en-US" dirty="0" smtClean="0"/>
              <a:t> (</a:t>
            </a:r>
            <a:r>
              <a:rPr lang="en-US" dirty="0" err="1" smtClean="0"/>
              <a:t>p,q</a:t>
            </a:r>
            <a:r>
              <a:rPr lang="en-US" dirty="0" smtClean="0"/>
              <a:t>) =[(x-s)</a:t>
            </a:r>
            <a:r>
              <a:rPr lang="en-US" baseline="30000" dirty="0" smtClean="0"/>
              <a:t>2 </a:t>
            </a:r>
            <a:r>
              <a:rPr lang="en-US" dirty="0" smtClean="0"/>
              <a:t> + (y-t)</a:t>
            </a:r>
            <a:r>
              <a:rPr lang="en-US" baseline="30000" dirty="0" smtClean="0"/>
              <a:t>2</a:t>
            </a:r>
            <a:r>
              <a:rPr lang="en-US" dirty="0" smtClean="0"/>
              <a:t>] </a:t>
            </a:r>
            <a:r>
              <a:rPr lang="en-US" baseline="30000" dirty="0" smtClean="0"/>
              <a:t>½</a:t>
            </a:r>
          </a:p>
          <a:p>
            <a:pPr lvl="1" algn="just">
              <a:buNone/>
            </a:pPr>
            <a:endParaRPr lang="en-US" dirty="0" smtClean="0"/>
          </a:p>
          <a:p>
            <a:pPr algn="just"/>
            <a:r>
              <a:rPr lang="en-US" dirty="0" smtClean="0"/>
              <a:t>The D</a:t>
            </a:r>
            <a:r>
              <a:rPr lang="en-US" baseline="-25000" dirty="0" smtClean="0"/>
              <a:t>4</a:t>
            </a:r>
            <a:r>
              <a:rPr lang="en-US" dirty="0" smtClean="0"/>
              <a:t> distance (also called city-block distance) between p and q is defined as</a:t>
            </a:r>
          </a:p>
          <a:p>
            <a:pPr algn="just"/>
            <a:endParaRPr lang="en-US" dirty="0" smtClean="0"/>
          </a:p>
          <a:p>
            <a:pPr lvl="1" algn="just">
              <a:buNone/>
            </a:pPr>
            <a:r>
              <a:rPr lang="en-US" dirty="0" smtClean="0"/>
              <a:t>D</a:t>
            </a:r>
            <a:r>
              <a:rPr lang="en-US" baseline="-25000" dirty="0" smtClean="0"/>
              <a:t>4</a:t>
            </a:r>
            <a:r>
              <a:rPr lang="en-US" dirty="0" smtClean="0"/>
              <a:t> (</a:t>
            </a:r>
            <a:r>
              <a:rPr lang="en-US" dirty="0" err="1" smtClean="0"/>
              <a:t>p,q</a:t>
            </a:r>
            <a:r>
              <a:rPr lang="en-US" dirty="0" smtClean="0"/>
              <a:t>) = |x-s| + |y-t|</a:t>
            </a:r>
          </a:p>
          <a:p>
            <a:pPr algn="just"/>
            <a:endParaRPr lang="en-US" dirty="0" smtClean="0"/>
          </a:p>
          <a:p>
            <a:pPr algn="just">
              <a:buNone/>
            </a:pPr>
            <a:endParaRPr lang="en-US" dirty="0" smtClean="0"/>
          </a:p>
          <a:p>
            <a:pPr lvl="1" algn="just"/>
            <a:endParaRPr lang="en-US" dirty="0" smtClean="0"/>
          </a:p>
          <a:p>
            <a:pPr lvl="1"/>
            <a:endParaRPr lang="en-US" dirty="0" smtClean="0"/>
          </a:p>
          <a:p>
            <a:pPr lvl="1">
              <a:buNone/>
            </a:pPr>
            <a:endParaRPr lang="en-US" dirty="0" smtClean="0"/>
          </a:p>
          <a:p>
            <a:pPr lvl="1"/>
            <a:endParaRPr lang="en-US" dirty="0" smtClean="0"/>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39000" cy="899160"/>
          </a:xfrm>
        </p:spPr>
        <p:txBody>
          <a:bodyPr/>
          <a:lstStyle/>
          <a:p>
            <a:r>
              <a:rPr lang="en-US" dirty="0" smtClean="0"/>
              <a:t>Image enhancement</a:t>
            </a:r>
            <a:endParaRPr lang="en-US" dirty="0"/>
          </a:p>
        </p:txBody>
      </p:sp>
      <p:sp>
        <p:nvSpPr>
          <p:cNvPr id="3" name="Content Placeholder 2"/>
          <p:cNvSpPr>
            <a:spLocks noGrp="1"/>
          </p:cNvSpPr>
          <p:nvPr>
            <p:ph idx="1"/>
          </p:nvPr>
        </p:nvSpPr>
        <p:spPr>
          <a:xfrm>
            <a:off x="457200" y="1524000"/>
            <a:ext cx="7543800" cy="5105400"/>
          </a:xfrm>
        </p:spPr>
        <p:txBody>
          <a:bodyPr/>
          <a:lstStyle/>
          <a:p>
            <a:pPr algn="just"/>
            <a:r>
              <a:rPr lang="en-US" b="1" dirty="0" smtClean="0"/>
              <a:t>Objective: </a:t>
            </a:r>
            <a:r>
              <a:rPr lang="en-US" dirty="0" smtClean="0"/>
              <a:t>To process an image so that the result is more suitable than the original image for a </a:t>
            </a:r>
            <a:r>
              <a:rPr lang="en-US" b="1" dirty="0" smtClean="0"/>
              <a:t>specific</a:t>
            </a:r>
            <a:r>
              <a:rPr lang="en-US" dirty="0" smtClean="0"/>
              <a:t> application.</a:t>
            </a:r>
          </a:p>
          <a:p>
            <a:pPr lvl="1" algn="just"/>
            <a:r>
              <a:rPr lang="en-US" dirty="0" smtClean="0"/>
              <a:t>Specific because the techniques applied are problem oriented.</a:t>
            </a:r>
          </a:p>
          <a:p>
            <a:pPr lvl="1" algn="just"/>
            <a:endParaRPr lang="en-US" dirty="0" smtClean="0"/>
          </a:p>
          <a:p>
            <a:pPr algn="just"/>
            <a:r>
              <a:rPr lang="en-US" dirty="0" smtClean="0"/>
              <a:t>Image enhancement approaches falls into two broad categories:</a:t>
            </a:r>
          </a:p>
          <a:p>
            <a:pPr lvl="1" algn="just"/>
            <a:r>
              <a:rPr lang="en-US" dirty="0" smtClean="0"/>
              <a:t>Spatial Domain</a:t>
            </a:r>
          </a:p>
          <a:p>
            <a:pPr lvl="1" algn="just"/>
            <a:r>
              <a:rPr lang="en-US" dirty="0" smtClean="0"/>
              <a:t>Frequency Domain</a:t>
            </a: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685800"/>
            <a:ext cx="7239000" cy="5769936"/>
          </a:xfrm>
        </p:spPr>
        <p:txBody>
          <a:bodyPr/>
          <a:lstStyle/>
          <a:p>
            <a:pPr algn="just"/>
            <a:r>
              <a:rPr lang="en-US" b="1" dirty="0" smtClean="0"/>
              <a:t>Spatial domain </a:t>
            </a:r>
            <a:r>
              <a:rPr lang="en-US" dirty="0" smtClean="0"/>
              <a:t>refers to the image plane itself, and approaches in this category are based on direct manipulation of pixels In an image.</a:t>
            </a:r>
          </a:p>
          <a:p>
            <a:pPr algn="just"/>
            <a:endParaRPr lang="en-US" dirty="0" smtClean="0"/>
          </a:p>
          <a:p>
            <a:pPr algn="just"/>
            <a:r>
              <a:rPr lang="en-US" b="1" dirty="0" smtClean="0"/>
              <a:t>Frequency domain </a:t>
            </a:r>
            <a:r>
              <a:rPr lang="en-US" dirty="0" smtClean="0"/>
              <a:t>processing techniques are based on modifying the Fourier transform of an image.</a:t>
            </a:r>
            <a:endParaRPr lang="en-US" dirty="0"/>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Spatial Domain</a:t>
            </a:r>
            <a:endParaRPr lang="en-US" dirty="0"/>
          </a:p>
        </p:txBody>
      </p:sp>
      <p:sp>
        <p:nvSpPr>
          <p:cNvPr id="3" name="Content Placeholder 2"/>
          <p:cNvSpPr>
            <a:spLocks noGrp="1"/>
          </p:cNvSpPr>
          <p:nvPr>
            <p:ph idx="1"/>
          </p:nvPr>
        </p:nvSpPr>
        <p:spPr/>
        <p:txBody>
          <a:bodyPr/>
          <a:lstStyle/>
          <a:p>
            <a:pPr algn="just"/>
            <a:r>
              <a:rPr lang="en-US" dirty="0" smtClean="0"/>
              <a:t>Spatial domain methods are procedures that operate directly on the pixels.</a:t>
            </a:r>
          </a:p>
          <a:p>
            <a:pPr algn="just"/>
            <a:endParaRPr lang="en-US" dirty="0" smtClean="0"/>
          </a:p>
          <a:p>
            <a:pPr algn="just"/>
            <a:r>
              <a:rPr lang="en-US" dirty="0" smtClean="0"/>
              <a:t>The process will be denoted by the expression</a:t>
            </a:r>
          </a:p>
          <a:p>
            <a:pPr lvl="1" algn="just"/>
            <a:r>
              <a:rPr lang="en-US" dirty="0" smtClean="0"/>
              <a:t>g( </a:t>
            </a:r>
            <a:r>
              <a:rPr lang="en-US" dirty="0" err="1" smtClean="0"/>
              <a:t>x,y</a:t>
            </a:r>
            <a:r>
              <a:rPr lang="en-US" dirty="0" smtClean="0"/>
              <a:t>) = T[ f(</a:t>
            </a:r>
            <a:r>
              <a:rPr lang="en-US" dirty="0" err="1" smtClean="0"/>
              <a:t>x,y</a:t>
            </a:r>
            <a:r>
              <a:rPr lang="en-US" dirty="0" smtClean="0"/>
              <a:t>)]</a:t>
            </a:r>
          </a:p>
          <a:p>
            <a:pPr lvl="1" algn="just"/>
            <a:endParaRPr lang="en-US" dirty="0" smtClean="0"/>
          </a:p>
          <a:p>
            <a:pPr lvl="1" algn="just">
              <a:buNone/>
            </a:pPr>
            <a:r>
              <a:rPr lang="en-US" dirty="0" smtClean="0"/>
              <a:t>	Where f(</a:t>
            </a:r>
            <a:r>
              <a:rPr lang="en-US" dirty="0" err="1" smtClean="0"/>
              <a:t>x,y</a:t>
            </a:r>
            <a:r>
              <a:rPr lang="en-US" dirty="0" smtClean="0"/>
              <a:t>) is the input image, g(</a:t>
            </a:r>
            <a:r>
              <a:rPr lang="en-US" dirty="0" err="1" smtClean="0"/>
              <a:t>x,y</a:t>
            </a:r>
            <a:r>
              <a:rPr lang="en-US" dirty="0" smtClean="0"/>
              <a:t>) is the processed image , and T is an operator on f, defined over some neighborhood of (</a:t>
            </a:r>
            <a:r>
              <a:rPr lang="en-US" dirty="0" err="1" smtClean="0"/>
              <a:t>x,y</a:t>
            </a:r>
            <a:r>
              <a:rPr lang="en-US" dirty="0" smtClean="0"/>
              <a:t>).</a:t>
            </a:r>
          </a:p>
          <a:p>
            <a:pPr lvl="1" algn="just">
              <a:buNone/>
            </a:pPr>
            <a:endParaRPr lang="en-US" dirty="0"/>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33400"/>
            <a:ext cx="7239000" cy="5922336"/>
          </a:xfrm>
        </p:spPr>
        <p:txBody>
          <a:bodyPr/>
          <a:lstStyle/>
          <a:p>
            <a:pPr algn="just"/>
            <a:r>
              <a:rPr lang="en-US" dirty="0" smtClean="0"/>
              <a:t>The principal approach in defining a neighborhood about a point (</a:t>
            </a:r>
            <a:r>
              <a:rPr lang="en-US" dirty="0" err="1" smtClean="0"/>
              <a:t>x,y</a:t>
            </a:r>
            <a:r>
              <a:rPr lang="en-US" dirty="0" smtClean="0"/>
              <a:t>) is to use a square or rectangle sub image area centered at (</a:t>
            </a:r>
            <a:r>
              <a:rPr lang="en-US" dirty="0" err="1" smtClean="0"/>
              <a:t>x,y</a:t>
            </a:r>
            <a:r>
              <a:rPr lang="en-US" dirty="0" smtClean="0"/>
              <a:t>).</a:t>
            </a:r>
          </a:p>
          <a:p>
            <a:pPr algn="just"/>
            <a:endParaRPr lang="en-US" dirty="0" smtClean="0"/>
          </a:p>
          <a:p>
            <a:pPr algn="just"/>
            <a:r>
              <a:rPr lang="en-US" dirty="0" smtClean="0"/>
              <a:t>The center of the sub image is moved from pixel to pixel starting, say, at the top left corner.</a:t>
            </a:r>
          </a:p>
          <a:p>
            <a:pPr algn="just"/>
            <a:endParaRPr lang="en-US" dirty="0" smtClean="0"/>
          </a:p>
          <a:p>
            <a:pPr algn="just"/>
            <a:r>
              <a:rPr lang="en-US" dirty="0" smtClean="0"/>
              <a:t>The operation T is applied at each location (</a:t>
            </a:r>
            <a:r>
              <a:rPr lang="en-US" dirty="0" err="1" smtClean="0"/>
              <a:t>x,y</a:t>
            </a:r>
            <a:r>
              <a:rPr lang="en-US" dirty="0" smtClean="0"/>
              <a:t>) to yield the output, g, at that location.</a:t>
            </a:r>
          </a:p>
          <a:p>
            <a:pPr algn="just"/>
            <a:endParaRPr lang="en-US" dirty="0" smtClean="0"/>
          </a:p>
          <a:p>
            <a:pPr algn="just"/>
            <a:endParaRPr lang="en-US" dirty="0"/>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04800"/>
            <a:ext cx="7239000" cy="6150936"/>
          </a:xfrm>
        </p:spPr>
        <p:txBody>
          <a:bodyPr>
            <a:normAutofit lnSpcReduction="10000"/>
          </a:bodyPr>
          <a:lstStyle/>
          <a:p>
            <a:pPr algn="just"/>
            <a:r>
              <a:rPr lang="en-US" dirty="0" smtClean="0"/>
              <a:t>The simplest form of T is when the neighborhood is of size 1*1 .</a:t>
            </a:r>
          </a:p>
          <a:p>
            <a:pPr algn="just">
              <a:buNone/>
            </a:pPr>
            <a:endParaRPr lang="en-US" dirty="0" smtClean="0"/>
          </a:p>
          <a:p>
            <a:pPr lvl="1" algn="just"/>
            <a:r>
              <a:rPr lang="en-US" dirty="0" smtClean="0"/>
              <a:t>In this case, g depends only on the value of f at (</a:t>
            </a:r>
            <a:r>
              <a:rPr lang="en-US" dirty="0" err="1" smtClean="0"/>
              <a:t>x,y</a:t>
            </a:r>
            <a:r>
              <a:rPr lang="en-US" dirty="0" smtClean="0"/>
              <a:t>), and T becomes a gray-level (also called an intensity or mapping) transformation function of the form</a:t>
            </a:r>
          </a:p>
          <a:p>
            <a:pPr lvl="3" algn="just">
              <a:buNone/>
            </a:pPr>
            <a:r>
              <a:rPr lang="en-US" dirty="0" smtClean="0"/>
              <a:t>s=T(r)</a:t>
            </a:r>
          </a:p>
          <a:p>
            <a:pPr lvl="3" algn="just">
              <a:buNone/>
            </a:pPr>
            <a:r>
              <a:rPr lang="en-US" dirty="0" smtClean="0"/>
              <a:t>Where, r denotes the gray level of f(</a:t>
            </a:r>
            <a:r>
              <a:rPr lang="en-US" dirty="0" err="1" smtClean="0"/>
              <a:t>x,y</a:t>
            </a:r>
            <a:r>
              <a:rPr lang="en-US" dirty="0" smtClean="0"/>
              <a:t>)</a:t>
            </a:r>
          </a:p>
          <a:p>
            <a:pPr lvl="3" algn="just">
              <a:buNone/>
            </a:pPr>
            <a:r>
              <a:rPr lang="en-US" dirty="0" smtClean="0"/>
              <a:t> 	         s denotes the gray level of g(</a:t>
            </a:r>
            <a:r>
              <a:rPr lang="en-US" dirty="0" err="1" smtClean="0"/>
              <a:t>x,y</a:t>
            </a:r>
            <a:r>
              <a:rPr lang="en-US" dirty="0" smtClean="0"/>
              <a:t>)</a:t>
            </a:r>
          </a:p>
          <a:p>
            <a:pPr lvl="1" algn="just"/>
            <a:endParaRPr lang="en-US" dirty="0" smtClean="0"/>
          </a:p>
          <a:p>
            <a:pPr lvl="1" algn="just"/>
            <a:r>
              <a:rPr lang="en-US" dirty="0" smtClean="0"/>
              <a:t>Because enhancement at any point in an image depends only on the gray level at that point, techniques in this category often referred to as </a:t>
            </a:r>
            <a:r>
              <a:rPr lang="en-US" b="1" i="1" dirty="0" smtClean="0"/>
              <a:t>point processing.</a:t>
            </a:r>
          </a:p>
          <a:p>
            <a:pPr lvl="3" algn="just">
              <a:buNone/>
            </a:pPr>
            <a:r>
              <a:rPr lang="en-US" dirty="0" smtClean="0"/>
              <a:t>		</a:t>
            </a:r>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447800"/>
            <a:ext cx="7239000" cy="5084136"/>
          </a:xfrm>
        </p:spPr>
        <p:txBody>
          <a:bodyPr/>
          <a:lstStyle/>
          <a:p>
            <a:pPr lvl="1"/>
            <a:r>
              <a:rPr lang="en-US" dirty="0" smtClean="0"/>
              <a:t>Thresholding  transformations are particularly useful for segmentation in which we want to isolate an object of interest from a background.</a:t>
            </a:r>
          </a:p>
          <a:p>
            <a:pPr lvl="1"/>
            <a:endParaRPr lang="en-US" dirty="0" smtClean="0"/>
          </a:p>
        </p:txBody>
      </p:sp>
      <p:sp>
        <p:nvSpPr>
          <p:cNvPr id="4" name="Title 1"/>
          <p:cNvSpPr>
            <a:spLocks noGrp="1"/>
          </p:cNvSpPr>
          <p:nvPr>
            <p:ph type="title"/>
          </p:nvPr>
        </p:nvSpPr>
        <p:spPr>
          <a:xfrm>
            <a:off x="457200" y="457200"/>
            <a:ext cx="7239000" cy="777240"/>
          </a:xfrm>
        </p:spPr>
        <p:txBody>
          <a:bodyPr>
            <a:noAutofit/>
          </a:bodyPr>
          <a:lstStyle/>
          <a:p>
            <a:r>
              <a:rPr lang="en-US" sz="2400" dirty="0" smtClean="0"/>
              <a:t>Point Processing Example:</a:t>
            </a:r>
            <a:br>
              <a:rPr lang="en-US" sz="2400" dirty="0" smtClean="0"/>
            </a:br>
            <a:r>
              <a:rPr lang="en-US" sz="2400" dirty="0" smtClean="0"/>
              <a:t>Thresholding</a:t>
            </a:r>
            <a:endParaRPr lang="en-US" sz="2400" dirty="0"/>
          </a:p>
        </p:txBody>
      </p:sp>
      <p:pic>
        <p:nvPicPr>
          <p:cNvPr id="1027" name="Picture 3" descr="C:\Users\Admin\Desktop\DU 2018 July-Dec\DIP\19.PNG"/>
          <p:cNvPicPr>
            <a:picLocks noChangeAspect="1" noChangeArrowheads="1"/>
          </p:cNvPicPr>
          <p:nvPr/>
        </p:nvPicPr>
        <p:blipFill>
          <a:blip r:embed="rId2" cstate="print"/>
          <a:srcRect/>
          <a:stretch>
            <a:fillRect/>
          </a:stretch>
        </p:blipFill>
        <p:spPr bwMode="auto">
          <a:xfrm>
            <a:off x="1066800" y="3200400"/>
            <a:ext cx="6497637" cy="2514600"/>
          </a:xfrm>
          <a:prstGeom prst="rect">
            <a:avLst/>
          </a:prstGeom>
          <a:noFill/>
        </p:spPr>
      </p:pic>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a:p>
        </p:txBody>
      </p:sp>
      <p:pic>
        <p:nvPicPr>
          <p:cNvPr id="2050" name="Picture 2" descr="C:\Users\Admin\Desktop\DU 2018 July-Dec\DIP\20.PNG"/>
          <p:cNvPicPr>
            <a:picLocks noChangeAspect="1" noChangeArrowheads="1"/>
          </p:cNvPicPr>
          <p:nvPr/>
        </p:nvPicPr>
        <p:blipFill>
          <a:blip r:embed="rId2" cstate="print"/>
          <a:srcRect/>
          <a:stretch>
            <a:fillRect/>
          </a:stretch>
        </p:blipFill>
        <p:spPr bwMode="auto">
          <a:xfrm>
            <a:off x="343392" y="304800"/>
            <a:ext cx="7429008" cy="6172200"/>
          </a:xfrm>
          <a:prstGeom prst="rect">
            <a:avLst/>
          </a:prstGeom>
          <a:noFill/>
        </p:spPr>
      </p:pic>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a:buNone/>
            </a:pPr>
            <a:endParaRPr lang="en-US" dirty="0"/>
          </a:p>
        </p:txBody>
      </p:sp>
      <p:pic>
        <p:nvPicPr>
          <p:cNvPr id="3074" name="Picture 2" descr="C:\Users\Admin\Desktop\DU 2018 July-Dec\DIP\17.PNG"/>
          <p:cNvPicPr>
            <a:picLocks noChangeAspect="1" noChangeArrowheads="1"/>
          </p:cNvPicPr>
          <p:nvPr/>
        </p:nvPicPr>
        <p:blipFill>
          <a:blip r:embed="rId2" cstate="print"/>
          <a:srcRect/>
          <a:stretch>
            <a:fillRect/>
          </a:stretch>
        </p:blipFill>
        <p:spPr bwMode="auto">
          <a:xfrm>
            <a:off x="0" y="0"/>
            <a:ext cx="8001000" cy="6858000"/>
          </a:xfrm>
          <a:prstGeom prst="rect">
            <a:avLst/>
          </a:prstGeom>
          <a:noFill/>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2050" name="Picture 2" descr="C:\Users\Admin\Desktop\DIP\Noisy-image-and-noise-removal-image-by-median-filter.png"/>
          <p:cNvPicPr>
            <a:picLocks noGrp="1" noChangeAspect="1" noChangeArrowheads="1"/>
          </p:cNvPicPr>
          <p:nvPr>
            <p:ph idx="1"/>
          </p:nvPr>
        </p:nvPicPr>
        <p:blipFill>
          <a:blip r:embed="rId2" cstate="print"/>
          <a:srcRect/>
          <a:stretch>
            <a:fillRect/>
          </a:stretch>
        </p:blipFill>
        <p:spPr bwMode="auto">
          <a:xfrm>
            <a:off x="228600" y="228600"/>
            <a:ext cx="7772400" cy="4648199"/>
          </a:xfrm>
          <a:prstGeom prst="rect">
            <a:avLst/>
          </a:prstGeom>
          <a:noFill/>
        </p:spPr>
      </p:pic>
      <p:sp>
        <p:nvSpPr>
          <p:cNvPr id="5" name="TextBox 4"/>
          <p:cNvSpPr txBox="1"/>
          <p:nvPr/>
        </p:nvSpPr>
        <p:spPr>
          <a:xfrm>
            <a:off x="1447800" y="5029200"/>
            <a:ext cx="2514600" cy="381000"/>
          </a:xfrm>
          <a:prstGeom prst="rect">
            <a:avLst/>
          </a:prstGeom>
          <a:noFill/>
        </p:spPr>
        <p:txBody>
          <a:bodyPr wrap="square" rtlCol="0">
            <a:spAutoFit/>
          </a:bodyPr>
          <a:lstStyle/>
          <a:p>
            <a:r>
              <a:rPr lang="en-US" dirty="0" smtClean="0"/>
              <a:t>a) Before</a:t>
            </a:r>
            <a:endParaRPr lang="en-US" dirty="0"/>
          </a:p>
        </p:txBody>
      </p:sp>
      <p:sp>
        <p:nvSpPr>
          <p:cNvPr id="6" name="TextBox 5"/>
          <p:cNvSpPr txBox="1"/>
          <p:nvPr/>
        </p:nvSpPr>
        <p:spPr>
          <a:xfrm>
            <a:off x="4953000" y="5029200"/>
            <a:ext cx="2514600" cy="381000"/>
          </a:xfrm>
          <a:prstGeom prst="rect">
            <a:avLst/>
          </a:prstGeom>
          <a:noFill/>
        </p:spPr>
        <p:txBody>
          <a:bodyPr wrap="square" rtlCol="0">
            <a:spAutoFit/>
          </a:bodyPr>
          <a:lstStyle/>
          <a:p>
            <a:r>
              <a:rPr lang="en-US" dirty="0"/>
              <a:t>b</a:t>
            </a:r>
            <a:r>
              <a:rPr lang="en-US" dirty="0" smtClean="0"/>
              <a:t>) After</a:t>
            </a:r>
            <a:endParaRPr lang="en-US" dirty="0"/>
          </a:p>
        </p:txBody>
      </p:sp>
      <p:sp>
        <p:nvSpPr>
          <p:cNvPr id="7" name="TextBox 6"/>
          <p:cNvSpPr txBox="1"/>
          <p:nvPr/>
        </p:nvSpPr>
        <p:spPr>
          <a:xfrm>
            <a:off x="3657600" y="5715000"/>
            <a:ext cx="3429000" cy="381000"/>
          </a:xfrm>
          <a:prstGeom prst="rect">
            <a:avLst/>
          </a:prstGeom>
          <a:noFill/>
        </p:spPr>
        <p:txBody>
          <a:bodyPr wrap="square" rtlCol="0">
            <a:spAutoFit/>
          </a:bodyPr>
          <a:lstStyle/>
          <a:p>
            <a:r>
              <a:rPr lang="en-US" dirty="0" smtClean="0"/>
              <a:t>Fig: Noise Filtering</a:t>
            </a:r>
            <a:endParaRPr lang="en-US" dirty="0"/>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28600"/>
            <a:ext cx="7239000" cy="6227136"/>
          </a:xfrm>
        </p:spPr>
        <p:txBody>
          <a:bodyPr/>
          <a:lstStyle/>
          <a:p>
            <a:r>
              <a:rPr lang="en-US" dirty="0" smtClean="0"/>
              <a:t>Mask Processing or Filtering:</a:t>
            </a:r>
          </a:p>
          <a:p>
            <a:pPr>
              <a:buNone/>
            </a:pPr>
            <a:endParaRPr lang="en-US" dirty="0" smtClean="0"/>
          </a:p>
          <a:p>
            <a:pPr lvl="1" algn="just"/>
            <a:r>
              <a:rPr lang="en-US" dirty="0" smtClean="0"/>
              <a:t>When the processing on a pixel involves the values of its neighborhood we use the concept of masks ( also referred to as filters, kernels, templates, or windows). </a:t>
            </a:r>
          </a:p>
          <a:p>
            <a:pPr lvl="1" algn="just"/>
            <a:endParaRPr lang="en-US" dirty="0" smtClean="0"/>
          </a:p>
          <a:p>
            <a:pPr lvl="1" algn="just"/>
            <a:r>
              <a:rPr lang="en-US" dirty="0" smtClean="0"/>
              <a:t>A mask can be a size of 3*3 2-D array in which the mask coefficients determine the nature of the process, such as image sharpening.</a:t>
            </a:r>
          </a:p>
          <a:p>
            <a:pPr lvl="1" algn="just"/>
            <a:endParaRPr lang="en-US" dirty="0" smtClean="0"/>
          </a:p>
          <a:p>
            <a:pPr lvl="1" algn="just"/>
            <a:r>
              <a:rPr lang="en-US" dirty="0" smtClean="0"/>
              <a:t>General approach is to use a function of the values of f in a predefined neighborhood of (</a:t>
            </a:r>
            <a:r>
              <a:rPr lang="en-US" dirty="0" err="1" smtClean="0"/>
              <a:t>x,y</a:t>
            </a:r>
            <a:r>
              <a:rPr lang="en-US" dirty="0" smtClean="0"/>
              <a:t>) to determine the value of g at (</a:t>
            </a:r>
            <a:r>
              <a:rPr lang="en-US" dirty="0" err="1" smtClean="0"/>
              <a:t>x,y</a:t>
            </a:r>
            <a:r>
              <a:rPr lang="en-US" dirty="0" smtClean="0"/>
              <a:t>).</a:t>
            </a:r>
          </a:p>
          <a:p>
            <a:pPr lvl="1"/>
            <a:endParaRPr lang="en-US" dirty="0"/>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39000" cy="899160"/>
          </a:xfrm>
        </p:spPr>
        <p:txBody>
          <a:bodyPr>
            <a:normAutofit fontScale="90000"/>
          </a:bodyPr>
          <a:lstStyle/>
          <a:p>
            <a:r>
              <a:rPr lang="en-US" dirty="0" smtClean="0"/>
              <a:t>Some basic gray level transformations</a:t>
            </a:r>
            <a:endParaRPr lang="en-US" dirty="0"/>
          </a:p>
        </p:txBody>
      </p:sp>
      <p:sp>
        <p:nvSpPr>
          <p:cNvPr id="3" name="Content Placeholder 2"/>
          <p:cNvSpPr>
            <a:spLocks noGrp="1"/>
          </p:cNvSpPr>
          <p:nvPr>
            <p:ph idx="1"/>
          </p:nvPr>
        </p:nvSpPr>
        <p:spPr>
          <a:xfrm>
            <a:off x="457200" y="1447800"/>
            <a:ext cx="7391400" cy="5007936"/>
          </a:xfrm>
        </p:spPr>
        <p:txBody>
          <a:bodyPr/>
          <a:lstStyle/>
          <a:p>
            <a:r>
              <a:rPr lang="en-US" dirty="0" smtClean="0"/>
              <a:t>Three types of functions used frequently for image enhancement:</a:t>
            </a:r>
          </a:p>
          <a:p>
            <a:pPr>
              <a:buNone/>
            </a:pPr>
            <a:endParaRPr lang="en-US" dirty="0" smtClean="0"/>
          </a:p>
          <a:p>
            <a:pPr marL="749808" lvl="1" indent="-457200">
              <a:buAutoNum type="arabicPeriod"/>
            </a:pPr>
            <a:r>
              <a:rPr lang="en-US" dirty="0" smtClean="0"/>
              <a:t>Linear( negative and identity transformations)</a:t>
            </a:r>
          </a:p>
          <a:p>
            <a:pPr marL="749808" lvl="1" indent="-457200">
              <a:buAutoNum type="arabicPeriod"/>
            </a:pPr>
            <a:r>
              <a:rPr lang="en-US" dirty="0" smtClean="0"/>
              <a:t>Logarithmic( log and inverse transformations)</a:t>
            </a:r>
          </a:p>
          <a:p>
            <a:pPr marL="749808" lvl="1" indent="-457200">
              <a:buAutoNum type="arabicPeriod"/>
            </a:pPr>
            <a:r>
              <a:rPr lang="en-US" dirty="0" smtClean="0"/>
              <a:t>Power-law (nth power and nth root transformations) </a:t>
            </a:r>
            <a:endParaRPr lang="en-US" dirty="0"/>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57200"/>
            <a:ext cx="7239000" cy="5998536"/>
          </a:xfrm>
        </p:spPr>
        <p:txBody>
          <a:bodyPr>
            <a:normAutofit lnSpcReduction="10000"/>
          </a:bodyPr>
          <a:lstStyle/>
          <a:p>
            <a:pPr algn="just"/>
            <a:r>
              <a:rPr lang="en-US" dirty="0" smtClean="0"/>
              <a:t>Image Negatives:</a:t>
            </a:r>
          </a:p>
          <a:p>
            <a:pPr algn="just"/>
            <a:endParaRPr lang="en-US" dirty="0" smtClean="0"/>
          </a:p>
          <a:p>
            <a:pPr lvl="1" algn="just"/>
            <a:r>
              <a:rPr lang="en-US" dirty="0" smtClean="0"/>
              <a:t>The negative of an image with gray levels in the range [0,L-1] is obtained by using the negative transformation, which is given by the expression</a:t>
            </a:r>
          </a:p>
          <a:p>
            <a:pPr lvl="1" algn="just">
              <a:buNone/>
            </a:pPr>
            <a:r>
              <a:rPr lang="en-US" dirty="0" smtClean="0"/>
              <a:t>				s=L-1-r</a:t>
            </a:r>
          </a:p>
          <a:p>
            <a:pPr lvl="1" algn="just">
              <a:buNone/>
            </a:pPr>
            <a:endParaRPr lang="en-US" dirty="0" smtClean="0"/>
          </a:p>
          <a:p>
            <a:pPr lvl="1" algn="just"/>
            <a:r>
              <a:rPr lang="en-US" dirty="0" smtClean="0"/>
              <a:t>Reversing the intensity levels of an image in this manner produces the equivalent of a photographic negative.</a:t>
            </a:r>
          </a:p>
          <a:p>
            <a:pPr lvl="1" algn="just"/>
            <a:endParaRPr lang="en-US" dirty="0" smtClean="0"/>
          </a:p>
          <a:p>
            <a:pPr lvl="1" algn="just"/>
            <a:r>
              <a:rPr lang="en-US" dirty="0" smtClean="0"/>
              <a:t>This type of processing is particularly suited for enhancing white or gray detail embedded in dark regions of an image, especially when the black areas are dominant in size.</a:t>
            </a:r>
          </a:p>
          <a:p>
            <a:pPr lvl="1" algn="just">
              <a:buNone/>
            </a:pPr>
            <a:r>
              <a:rPr lang="en-US" dirty="0" smtClean="0"/>
              <a:t>			</a:t>
            </a:r>
            <a:endParaRPr lang="en-US" dirty="0"/>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a:buNone/>
            </a:pPr>
            <a:endParaRPr lang="en-US" dirty="0"/>
          </a:p>
        </p:txBody>
      </p:sp>
      <p:pic>
        <p:nvPicPr>
          <p:cNvPr id="2050" name="Picture 2" descr="C:\Users\Admin\Desktop\DU 2018 July-Dec\DIP\14.PNG"/>
          <p:cNvPicPr>
            <a:picLocks noChangeAspect="1" noChangeArrowheads="1"/>
          </p:cNvPicPr>
          <p:nvPr/>
        </p:nvPicPr>
        <p:blipFill>
          <a:blip r:embed="rId2" cstate="print"/>
          <a:srcRect/>
          <a:stretch>
            <a:fillRect/>
          </a:stretch>
        </p:blipFill>
        <p:spPr bwMode="auto">
          <a:xfrm>
            <a:off x="228600" y="0"/>
            <a:ext cx="7648574" cy="6477000"/>
          </a:xfrm>
          <a:prstGeom prst="rect">
            <a:avLst/>
          </a:prstGeom>
          <a:noFill/>
        </p:spPr>
      </p:pic>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685800"/>
            <a:ext cx="7239000" cy="5769936"/>
          </a:xfrm>
        </p:spPr>
        <p:txBody>
          <a:bodyPr/>
          <a:lstStyle/>
          <a:p>
            <a:pPr algn="just"/>
            <a:r>
              <a:rPr lang="en-US" dirty="0" smtClean="0"/>
              <a:t>Log Transformations:</a:t>
            </a:r>
          </a:p>
          <a:p>
            <a:pPr lvl="1" algn="just"/>
            <a:r>
              <a:rPr lang="en-US" dirty="0" smtClean="0"/>
              <a:t>The general form of the log transformation is </a:t>
            </a:r>
          </a:p>
          <a:p>
            <a:pPr lvl="3" algn="just">
              <a:buNone/>
            </a:pPr>
            <a:r>
              <a:rPr lang="en-US" dirty="0" smtClean="0"/>
              <a:t>s= c log(1+r)</a:t>
            </a:r>
          </a:p>
          <a:p>
            <a:pPr lvl="3" algn="just">
              <a:buNone/>
            </a:pPr>
            <a:endParaRPr lang="en-US" dirty="0" smtClean="0"/>
          </a:p>
          <a:p>
            <a:pPr lvl="3" algn="just">
              <a:buNone/>
            </a:pPr>
            <a:r>
              <a:rPr lang="en-US" dirty="0" smtClean="0"/>
              <a:t>Where, c is a constant</a:t>
            </a:r>
          </a:p>
          <a:p>
            <a:pPr lvl="3" algn="just">
              <a:buNone/>
            </a:pPr>
            <a:r>
              <a:rPr lang="en-US" dirty="0" smtClean="0"/>
              <a:t>	         we assume that r&gt;=0</a:t>
            </a:r>
          </a:p>
          <a:p>
            <a:pPr lvl="1" algn="just">
              <a:buNone/>
            </a:pPr>
            <a:endParaRPr lang="en-US" dirty="0" smtClean="0"/>
          </a:p>
          <a:p>
            <a:pPr lvl="1" algn="just"/>
            <a:r>
              <a:rPr lang="en-US" dirty="0" smtClean="0"/>
              <a:t>The log transformation maps a narrow range of low gray-level values in the input image into a wider range of output levels.</a:t>
            </a:r>
          </a:p>
          <a:p>
            <a:pPr lvl="1" algn="just"/>
            <a:endParaRPr lang="en-US" dirty="0" smtClean="0"/>
          </a:p>
          <a:p>
            <a:pPr lvl="1" algn="just"/>
            <a:r>
              <a:rPr lang="en-US" dirty="0" smtClean="0"/>
              <a:t>The inverse log transformation performs the opposite transformation.</a:t>
            </a:r>
          </a:p>
          <a:p>
            <a:pPr lvl="1" algn="just"/>
            <a:endParaRPr lang="en-US" dirty="0" smtClean="0"/>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28600"/>
            <a:ext cx="7239000" cy="6227136"/>
          </a:xfrm>
        </p:spPr>
        <p:txBody>
          <a:bodyPr/>
          <a:lstStyle/>
          <a:p>
            <a:pPr lvl="1" algn="just"/>
            <a:r>
              <a:rPr lang="en-US" dirty="0" smtClean="0"/>
              <a:t>We use a transformation of this type to expand the values of dark pixels in an image while compressing the higher-level values.</a:t>
            </a:r>
          </a:p>
          <a:p>
            <a:pPr lvl="1" algn="just"/>
            <a:endParaRPr lang="en-US" dirty="0" smtClean="0"/>
          </a:p>
          <a:p>
            <a:pPr lvl="1" algn="just"/>
            <a:r>
              <a:rPr lang="en-US" dirty="0" smtClean="0"/>
              <a:t>In the following example, the Fourier transform of an image is put through  a log transform to reveal more detail.</a:t>
            </a:r>
          </a:p>
          <a:p>
            <a:pPr lvl="3" algn="just"/>
            <a:endParaRPr lang="en-US" dirty="0" smtClean="0"/>
          </a:p>
          <a:p>
            <a:pPr lvl="3" algn="just"/>
            <a:endParaRPr lang="en-US" dirty="0" smtClean="0"/>
          </a:p>
          <a:p>
            <a:pPr lvl="3" algn="just"/>
            <a:endParaRPr lang="en-US" dirty="0" smtClean="0"/>
          </a:p>
          <a:p>
            <a:pPr lvl="3" algn="just">
              <a:buNone/>
            </a:pPr>
            <a:endParaRPr lang="en-US" dirty="0" smtClean="0"/>
          </a:p>
        </p:txBody>
      </p:sp>
      <p:pic>
        <p:nvPicPr>
          <p:cNvPr id="4099" name="Picture 3" descr="C:\Users\Admin\Desktop\DU 2018 July-Dec\DIP\22.PNG"/>
          <p:cNvPicPr>
            <a:picLocks noChangeAspect="1" noChangeArrowheads="1"/>
          </p:cNvPicPr>
          <p:nvPr/>
        </p:nvPicPr>
        <p:blipFill>
          <a:blip r:embed="rId2" cstate="print"/>
          <a:srcRect/>
          <a:stretch>
            <a:fillRect/>
          </a:stretch>
        </p:blipFill>
        <p:spPr bwMode="auto">
          <a:xfrm>
            <a:off x="304800" y="3124200"/>
            <a:ext cx="7696200" cy="3352800"/>
          </a:xfrm>
          <a:prstGeom prst="rect">
            <a:avLst/>
          </a:prstGeom>
          <a:noFill/>
        </p:spPr>
      </p:pic>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2" descr="C:\Users\Admin\Desktop\DU 2018 July-Dec\DIP\21.jpg"/>
          <p:cNvPicPr>
            <a:picLocks noChangeAspect="1" noChangeArrowheads="1"/>
          </p:cNvPicPr>
          <p:nvPr/>
        </p:nvPicPr>
        <p:blipFill>
          <a:blip r:embed="rId2" cstate="print"/>
          <a:srcRect/>
          <a:stretch>
            <a:fillRect/>
          </a:stretch>
        </p:blipFill>
        <p:spPr bwMode="auto">
          <a:xfrm>
            <a:off x="457200" y="685800"/>
            <a:ext cx="7086600" cy="6172200"/>
          </a:xfrm>
          <a:prstGeom prst="rect">
            <a:avLst/>
          </a:prstGeom>
          <a:noFill/>
        </p:spPr>
      </p:pic>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39000" cy="594360"/>
          </a:xfrm>
        </p:spPr>
        <p:txBody>
          <a:bodyPr>
            <a:normAutofit fontScale="90000"/>
          </a:bodyPr>
          <a:lstStyle/>
          <a:p>
            <a:r>
              <a:rPr lang="en-US" dirty="0" smtClean="0"/>
              <a:t>Power-Law Transformations</a:t>
            </a:r>
            <a:endParaRPr lang="en-US" dirty="0"/>
          </a:p>
        </p:txBody>
      </p:sp>
      <p:sp>
        <p:nvSpPr>
          <p:cNvPr id="3" name="Content Placeholder 2"/>
          <p:cNvSpPr>
            <a:spLocks noGrp="1"/>
          </p:cNvSpPr>
          <p:nvPr>
            <p:ph idx="1"/>
          </p:nvPr>
        </p:nvSpPr>
        <p:spPr>
          <a:xfrm>
            <a:off x="457200" y="1143000"/>
            <a:ext cx="3048000" cy="5715000"/>
          </a:xfrm>
        </p:spPr>
        <p:txBody>
          <a:bodyPr>
            <a:normAutofit fontScale="85000" lnSpcReduction="10000"/>
          </a:bodyPr>
          <a:lstStyle/>
          <a:p>
            <a:pPr algn="just"/>
            <a:r>
              <a:rPr lang="en-US" dirty="0" smtClean="0"/>
              <a:t>Power-law transformations have the basic form</a:t>
            </a:r>
          </a:p>
          <a:p>
            <a:pPr lvl="1" algn="just">
              <a:buNone/>
            </a:pPr>
            <a:r>
              <a:rPr lang="en-US" dirty="0" smtClean="0"/>
              <a:t>s =</a:t>
            </a:r>
            <a:r>
              <a:rPr lang="en-US" dirty="0" err="1" smtClean="0"/>
              <a:t>cr</a:t>
            </a:r>
            <a:r>
              <a:rPr lang="el-GR" baseline="30000" dirty="0" smtClean="0"/>
              <a:t>γ</a:t>
            </a:r>
            <a:r>
              <a:rPr lang="en-US" baseline="30000" dirty="0" smtClean="0"/>
              <a:t>           </a:t>
            </a:r>
            <a:r>
              <a:rPr lang="en-US" dirty="0" smtClean="0"/>
              <a:t>…..........(1)</a:t>
            </a:r>
            <a:endParaRPr lang="en-US" baseline="30000" dirty="0" smtClean="0"/>
          </a:p>
          <a:p>
            <a:pPr lvl="1" algn="just">
              <a:buNone/>
            </a:pPr>
            <a:r>
              <a:rPr lang="en-US" dirty="0" smtClean="0"/>
              <a:t>Where c and </a:t>
            </a:r>
            <a:r>
              <a:rPr lang="el-GR" dirty="0" smtClean="0"/>
              <a:t>γ</a:t>
            </a:r>
            <a:r>
              <a:rPr lang="en-US" dirty="0" smtClean="0"/>
              <a:t> are positive constants.</a:t>
            </a:r>
          </a:p>
          <a:p>
            <a:pPr lvl="1"/>
            <a:endParaRPr lang="en-US" dirty="0" smtClean="0"/>
          </a:p>
          <a:p>
            <a:pPr algn="just"/>
            <a:r>
              <a:rPr lang="en-US" dirty="0" smtClean="0"/>
              <a:t>Maps a narrow range of dark input values into a wider range of output values or vive versa.</a:t>
            </a:r>
          </a:p>
          <a:p>
            <a:endParaRPr lang="en-US" dirty="0" smtClean="0"/>
          </a:p>
          <a:p>
            <a:pPr algn="just"/>
            <a:r>
              <a:rPr lang="en-US" dirty="0" smtClean="0"/>
              <a:t>Varying</a:t>
            </a:r>
            <a:r>
              <a:rPr lang="el-GR" dirty="0" smtClean="0"/>
              <a:t> γ</a:t>
            </a:r>
            <a:r>
              <a:rPr lang="en-US" dirty="0" smtClean="0"/>
              <a:t> gives a whole family of curves.</a:t>
            </a:r>
          </a:p>
        </p:txBody>
      </p:sp>
      <p:pic>
        <p:nvPicPr>
          <p:cNvPr id="5" name="Picture 4" descr="C:\Users\Admin\Desktop\DU 2018 July-Dec\DIP\48.jpg"/>
          <p:cNvPicPr>
            <a:picLocks noChangeAspect="1" noChangeArrowheads="1"/>
          </p:cNvPicPr>
          <p:nvPr/>
        </p:nvPicPr>
        <p:blipFill>
          <a:blip r:embed="rId2" cstate="print"/>
          <a:srcRect/>
          <a:stretch>
            <a:fillRect/>
          </a:stretch>
        </p:blipFill>
        <p:spPr bwMode="auto">
          <a:xfrm>
            <a:off x="3581400" y="1066800"/>
            <a:ext cx="5562600" cy="5791200"/>
          </a:xfrm>
          <a:prstGeom prst="rect">
            <a:avLst/>
          </a:prstGeom>
          <a:noFill/>
        </p:spPr>
      </p:pic>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228600"/>
            <a:ext cx="7848600" cy="6477000"/>
          </a:xfrm>
        </p:spPr>
        <p:txBody>
          <a:bodyPr/>
          <a:lstStyle/>
          <a:p>
            <a:pPr algn="just"/>
            <a:r>
              <a:rPr lang="en-US" dirty="0" smtClean="0"/>
              <a:t>A variety of devices used for image capture, printing, and display respond according to a power law.</a:t>
            </a:r>
          </a:p>
          <a:p>
            <a:pPr algn="just"/>
            <a:endParaRPr lang="en-US" dirty="0" smtClean="0"/>
          </a:p>
          <a:p>
            <a:pPr algn="just"/>
            <a:r>
              <a:rPr lang="en-US" dirty="0" smtClean="0"/>
              <a:t>By convention, the exponent in the power-law equation is referred to as gamma.</a:t>
            </a:r>
          </a:p>
          <a:p>
            <a:pPr lvl="1" algn="just"/>
            <a:r>
              <a:rPr lang="en-US" dirty="0" smtClean="0"/>
              <a:t>The process to correct this power-law response is called gamma correction.</a:t>
            </a:r>
          </a:p>
          <a:p>
            <a:pPr algn="just">
              <a:buNone/>
            </a:pPr>
            <a:endParaRPr lang="en-US" dirty="0" smtClean="0"/>
          </a:p>
          <a:p>
            <a:pPr algn="just"/>
            <a:r>
              <a:rPr lang="en-US" dirty="0" smtClean="0"/>
              <a:t>Example – Cathode Ray Tube(CRT) devices have an intensity –to-voltage response that is a power function</a:t>
            </a:r>
          </a:p>
          <a:p>
            <a:pPr algn="just"/>
            <a:endParaRPr lang="en-US" dirty="0" smtClean="0"/>
          </a:p>
          <a:p>
            <a:pPr lvl="1" algn="just">
              <a:buNone/>
            </a:pPr>
            <a:endParaRPr lang="en-US" dirty="0" smtClean="0"/>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4338" name="Picture 2" descr="C:\Users\Admin\Desktop\DU 2018 July-Dec\DIP\31.jpg"/>
          <p:cNvPicPr>
            <a:picLocks noChangeAspect="1" noChangeArrowheads="1"/>
          </p:cNvPicPr>
          <p:nvPr/>
        </p:nvPicPr>
        <p:blipFill>
          <a:blip r:embed="rId2" cstate="print"/>
          <a:srcRect/>
          <a:stretch>
            <a:fillRect/>
          </a:stretch>
        </p:blipFill>
        <p:spPr bwMode="auto">
          <a:xfrm>
            <a:off x="0" y="0"/>
            <a:ext cx="9144000" cy="6858000"/>
          </a:xfrm>
          <a:prstGeom prst="rect">
            <a:avLst/>
          </a:prstGeom>
          <a:noFill/>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3075" name="Picture 3" descr="C:\Users\Admin\Desktop\DIP\sweetvision.jpg"/>
          <p:cNvPicPr>
            <a:picLocks noChangeAspect="1" noChangeArrowheads="1"/>
          </p:cNvPicPr>
          <p:nvPr/>
        </p:nvPicPr>
        <p:blipFill>
          <a:blip r:embed="rId2" cstate="print"/>
          <a:srcRect/>
          <a:stretch>
            <a:fillRect/>
          </a:stretch>
        </p:blipFill>
        <p:spPr bwMode="auto">
          <a:xfrm>
            <a:off x="228600" y="228600"/>
            <a:ext cx="7696200" cy="5029200"/>
          </a:xfrm>
          <a:prstGeom prst="rect">
            <a:avLst/>
          </a:prstGeom>
          <a:noFill/>
        </p:spPr>
      </p:pic>
      <p:sp>
        <p:nvSpPr>
          <p:cNvPr id="6" name="TextBox 5"/>
          <p:cNvSpPr txBox="1"/>
          <p:nvPr/>
        </p:nvSpPr>
        <p:spPr>
          <a:xfrm>
            <a:off x="2590800" y="5715000"/>
            <a:ext cx="4343400" cy="369332"/>
          </a:xfrm>
          <a:prstGeom prst="rect">
            <a:avLst/>
          </a:prstGeom>
          <a:noFill/>
        </p:spPr>
        <p:txBody>
          <a:bodyPr wrap="square" rtlCol="0">
            <a:spAutoFit/>
          </a:bodyPr>
          <a:lstStyle/>
          <a:p>
            <a:r>
              <a:rPr lang="en-US" dirty="0" smtClean="0"/>
              <a:t>Fig: Contrast Enhancement</a:t>
            </a:r>
            <a:endParaRPr lang="en-US" dirty="0"/>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57200"/>
            <a:ext cx="7239000" cy="5998536"/>
          </a:xfrm>
        </p:spPr>
        <p:txBody>
          <a:bodyPr/>
          <a:lstStyle/>
          <a:p>
            <a:r>
              <a:rPr lang="en-US" dirty="0" smtClean="0"/>
              <a:t>Power-Law transformations are useful for general-purpose contrast manipulation…</a:t>
            </a:r>
          </a:p>
          <a:p>
            <a:endParaRPr lang="en-US" dirty="0" smtClean="0"/>
          </a:p>
          <a:p>
            <a:r>
              <a:rPr lang="en-US" dirty="0" smtClean="0"/>
              <a:t>Example:</a:t>
            </a:r>
          </a:p>
        </p:txBody>
      </p:sp>
      <p:pic>
        <p:nvPicPr>
          <p:cNvPr id="6146" name="Picture 2" descr="C:\Users\Admin\Desktop\DU 2018 July-Dec\DIP\23.PNG"/>
          <p:cNvPicPr>
            <a:picLocks noChangeAspect="1" noChangeArrowheads="1"/>
          </p:cNvPicPr>
          <p:nvPr/>
        </p:nvPicPr>
        <p:blipFill>
          <a:blip r:embed="rId2" cstate="print"/>
          <a:srcRect/>
          <a:stretch>
            <a:fillRect/>
          </a:stretch>
        </p:blipFill>
        <p:spPr bwMode="auto">
          <a:xfrm>
            <a:off x="1447800" y="2362200"/>
            <a:ext cx="4438650" cy="3810000"/>
          </a:xfrm>
          <a:prstGeom prst="rect">
            <a:avLst/>
          </a:prstGeom>
          <a:noFill/>
        </p:spPr>
      </p:pic>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C:\Users\Admin\Desktop\DU 2018 July-Dec\DIP\24.PNG"/>
          <p:cNvPicPr>
            <a:picLocks noChangeAspect="1" noChangeArrowheads="1"/>
          </p:cNvPicPr>
          <p:nvPr/>
        </p:nvPicPr>
        <p:blipFill>
          <a:blip r:embed="rId2" cstate="print"/>
          <a:srcRect/>
          <a:stretch>
            <a:fillRect/>
          </a:stretch>
        </p:blipFill>
        <p:spPr bwMode="auto">
          <a:xfrm>
            <a:off x="381000" y="457200"/>
            <a:ext cx="7620000" cy="5867400"/>
          </a:xfrm>
          <a:prstGeom prst="rect">
            <a:avLst/>
          </a:prstGeom>
          <a:noFill/>
        </p:spPr>
      </p:pic>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C:\Users\Admin\Desktop\DU 2018 July-Dec\DIP\25.PNG"/>
          <p:cNvPicPr>
            <a:picLocks noChangeAspect="1" noChangeArrowheads="1"/>
          </p:cNvPicPr>
          <p:nvPr/>
        </p:nvPicPr>
        <p:blipFill>
          <a:blip r:embed="rId2" cstate="print"/>
          <a:srcRect/>
          <a:stretch>
            <a:fillRect/>
          </a:stretch>
        </p:blipFill>
        <p:spPr bwMode="auto">
          <a:xfrm>
            <a:off x="533400" y="457201"/>
            <a:ext cx="7572375" cy="4948238"/>
          </a:xfrm>
          <a:prstGeom prst="rect">
            <a:avLst/>
          </a:prstGeom>
          <a:noFill/>
        </p:spPr>
      </p:pic>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9218" name="Picture 2" descr="C:\Users\Admin\Desktop\DU 2018 July-Dec\DIP\26.PNG"/>
          <p:cNvPicPr>
            <a:picLocks noChangeAspect="1" noChangeArrowheads="1"/>
          </p:cNvPicPr>
          <p:nvPr/>
        </p:nvPicPr>
        <p:blipFill>
          <a:blip r:embed="rId2" cstate="print"/>
          <a:srcRect/>
          <a:stretch>
            <a:fillRect/>
          </a:stretch>
        </p:blipFill>
        <p:spPr bwMode="auto">
          <a:xfrm>
            <a:off x="457200" y="685800"/>
            <a:ext cx="7467600" cy="5334000"/>
          </a:xfrm>
          <a:prstGeom prst="rect">
            <a:avLst/>
          </a:prstGeom>
          <a:noFill/>
        </p:spPr>
      </p:pic>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0242" name="Picture 2" descr="C:\Users\Admin\Desktop\DU 2018 July-Dec\DIP\27.PNG"/>
          <p:cNvPicPr>
            <a:picLocks noChangeAspect="1" noChangeArrowheads="1"/>
          </p:cNvPicPr>
          <p:nvPr/>
        </p:nvPicPr>
        <p:blipFill>
          <a:blip r:embed="rId2" cstate="print"/>
          <a:srcRect/>
          <a:stretch>
            <a:fillRect/>
          </a:stretch>
        </p:blipFill>
        <p:spPr bwMode="auto">
          <a:xfrm>
            <a:off x="381000" y="533400"/>
            <a:ext cx="7772399" cy="6019800"/>
          </a:xfrm>
          <a:prstGeom prst="rect">
            <a:avLst/>
          </a:prstGeom>
          <a:noFill/>
        </p:spPr>
      </p:pic>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C:\Users\Admin\Desktop\DU 2018 July-Dec\DIP\28.PNG"/>
          <p:cNvPicPr>
            <a:picLocks noChangeAspect="1" noChangeArrowheads="1"/>
          </p:cNvPicPr>
          <p:nvPr/>
        </p:nvPicPr>
        <p:blipFill>
          <a:blip r:embed="rId2" cstate="print"/>
          <a:srcRect/>
          <a:stretch>
            <a:fillRect/>
          </a:stretch>
        </p:blipFill>
        <p:spPr bwMode="auto">
          <a:xfrm>
            <a:off x="884559" y="609600"/>
            <a:ext cx="6976241" cy="5334000"/>
          </a:xfrm>
          <a:prstGeom prst="rect">
            <a:avLst/>
          </a:prstGeom>
          <a:noFill/>
        </p:spPr>
      </p:pic>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2290" name="Picture 2" descr="C:\Users\Admin\Desktop\DU 2018 July-Dec\DIP\29.PNG"/>
          <p:cNvPicPr>
            <a:picLocks noChangeAspect="1" noChangeArrowheads="1"/>
          </p:cNvPicPr>
          <p:nvPr/>
        </p:nvPicPr>
        <p:blipFill>
          <a:blip r:embed="rId2" cstate="print"/>
          <a:srcRect/>
          <a:stretch>
            <a:fillRect/>
          </a:stretch>
        </p:blipFill>
        <p:spPr bwMode="auto">
          <a:xfrm>
            <a:off x="381000" y="381000"/>
            <a:ext cx="7620000" cy="6096000"/>
          </a:xfrm>
          <a:prstGeom prst="rect">
            <a:avLst/>
          </a:prstGeom>
          <a:noFill/>
        </p:spPr>
      </p:pic>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3314" name="Picture 2" descr="C:\Users\Admin\Desktop\DU 2018 July-Dec\DIP\30.PNG"/>
          <p:cNvPicPr>
            <a:picLocks noChangeAspect="1" noChangeArrowheads="1"/>
          </p:cNvPicPr>
          <p:nvPr/>
        </p:nvPicPr>
        <p:blipFill>
          <a:blip r:embed="rId2" cstate="print"/>
          <a:srcRect/>
          <a:stretch>
            <a:fillRect/>
          </a:stretch>
        </p:blipFill>
        <p:spPr bwMode="auto">
          <a:xfrm>
            <a:off x="228600" y="304800"/>
            <a:ext cx="7624763" cy="6172199"/>
          </a:xfrm>
          <a:prstGeom prst="rect">
            <a:avLst/>
          </a:prstGeom>
          <a:noFill/>
        </p:spPr>
      </p:pic>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Piecewise-Linear Transformation functions</a:t>
            </a:r>
            <a:endParaRPr lang="en-US" dirty="0"/>
          </a:p>
        </p:txBody>
      </p:sp>
      <p:sp>
        <p:nvSpPr>
          <p:cNvPr id="3" name="Content Placeholder 2"/>
          <p:cNvSpPr>
            <a:spLocks noGrp="1"/>
          </p:cNvSpPr>
          <p:nvPr>
            <p:ph idx="1"/>
          </p:nvPr>
        </p:nvSpPr>
        <p:spPr/>
        <p:txBody>
          <a:bodyPr/>
          <a:lstStyle/>
          <a:p>
            <a:r>
              <a:rPr lang="en-US" dirty="0" smtClean="0"/>
              <a:t>Contrast Stretching:</a:t>
            </a:r>
          </a:p>
          <a:p>
            <a:pPr lvl="1" algn="just"/>
            <a:r>
              <a:rPr lang="en-US" dirty="0" smtClean="0"/>
              <a:t>It is a process that expends the range of intensity levels in an image so that it spans the full intensity range of the recording medium or display device.</a:t>
            </a:r>
          </a:p>
          <a:p>
            <a:pPr lvl="1"/>
            <a:endParaRPr lang="en-US" dirty="0" smtClean="0"/>
          </a:p>
          <a:p>
            <a:pPr lvl="1"/>
            <a:endParaRPr lang="en-US" dirty="0" smtClean="0"/>
          </a:p>
          <a:p>
            <a:pPr lvl="1"/>
            <a:endParaRPr lang="en-US" dirty="0" smtClean="0"/>
          </a:p>
          <a:p>
            <a:pPr lvl="1">
              <a:buNone/>
            </a:pPr>
            <a:endParaRPr lang="en-US" dirty="0"/>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4" descr="C:\Users\Admin\Desktop\DU 2018 July-Dec\DIP\16.jpg"/>
          <p:cNvPicPr>
            <a:picLocks noChangeAspect="1" noChangeArrowheads="1"/>
          </p:cNvPicPr>
          <p:nvPr/>
        </p:nvPicPr>
        <p:blipFill>
          <a:blip r:embed="rId2" cstate="print"/>
          <a:srcRect/>
          <a:stretch>
            <a:fillRect/>
          </a:stretch>
        </p:blipFill>
        <p:spPr bwMode="auto">
          <a:xfrm>
            <a:off x="155844" y="0"/>
            <a:ext cx="7997556" cy="6858000"/>
          </a:xfrm>
          <a:prstGeom prst="rect">
            <a:avLst/>
          </a:prstGeom>
          <a:noFill/>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Picture 2" descr="C:\Users\Admin\Desktop\DIP\Contrast-enhancement.jpg"/>
          <p:cNvPicPr>
            <a:picLocks noChangeAspect="1" noChangeArrowheads="1"/>
          </p:cNvPicPr>
          <p:nvPr/>
        </p:nvPicPr>
        <p:blipFill>
          <a:blip r:embed="rId2" cstate="print"/>
          <a:srcRect/>
          <a:stretch>
            <a:fillRect/>
          </a:stretch>
        </p:blipFill>
        <p:spPr bwMode="auto">
          <a:xfrm>
            <a:off x="228600" y="152400"/>
            <a:ext cx="7679635" cy="4648200"/>
          </a:xfrm>
          <a:prstGeom prst="rect">
            <a:avLst/>
          </a:prstGeom>
          <a:noFill/>
        </p:spPr>
      </p:pic>
      <p:sp>
        <p:nvSpPr>
          <p:cNvPr id="5" name="TextBox 4"/>
          <p:cNvSpPr txBox="1"/>
          <p:nvPr/>
        </p:nvSpPr>
        <p:spPr>
          <a:xfrm>
            <a:off x="2590800" y="5181600"/>
            <a:ext cx="4343400" cy="369332"/>
          </a:xfrm>
          <a:prstGeom prst="rect">
            <a:avLst/>
          </a:prstGeom>
          <a:noFill/>
        </p:spPr>
        <p:txBody>
          <a:bodyPr wrap="square" rtlCol="0">
            <a:spAutoFit/>
          </a:bodyPr>
          <a:lstStyle/>
          <a:p>
            <a:r>
              <a:rPr lang="en-US" dirty="0" smtClean="0"/>
              <a:t>Fig: Contrast Enhancement</a:t>
            </a:r>
            <a:endParaRPr lang="en-US" dirty="0"/>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33400"/>
            <a:ext cx="7239000" cy="5922336"/>
          </a:xfrm>
        </p:spPr>
        <p:txBody>
          <a:bodyPr>
            <a:normAutofit lnSpcReduction="10000"/>
          </a:bodyPr>
          <a:lstStyle/>
          <a:p>
            <a:pPr algn="just"/>
            <a:r>
              <a:rPr lang="en-US" dirty="0" smtClean="0"/>
              <a:t>Gray-Level Slicing</a:t>
            </a:r>
          </a:p>
          <a:p>
            <a:pPr lvl="1" algn="just"/>
            <a:r>
              <a:rPr lang="en-US" dirty="0" smtClean="0"/>
              <a:t>Highlighting a specific of gray levels in an image</a:t>
            </a:r>
          </a:p>
          <a:p>
            <a:pPr lvl="1" algn="just"/>
            <a:endParaRPr lang="en-US" dirty="0" smtClean="0"/>
          </a:p>
          <a:p>
            <a:pPr lvl="1" algn="just"/>
            <a:r>
              <a:rPr lang="en-US" dirty="0" smtClean="0"/>
              <a:t>Applications:</a:t>
            </a:r>
          </a:p>
          <a:p>
            <a:pPr lvl="2" algn="just"/>
            <a:r>
              <a:rPr lang="en-US" dirty="0" smtClean="0"/>
              <a:t>Enhancing features such as masses of water in satellite imagery and enhancing flaws in X-ray images.</a:t>
            </a:r>
          </a:p>
          <a:p>
            <a:pPr lvl="1" algn="just"/>
            <a:endParaRPr lang="en-US" dirty="0" smtClean="0"/>
          </a:p>
          <a:p>
            <a:pPr lvl="1" algn="just"/>
            <a:r>
              <a:rPr lang="en-US" dirty="0" smtClean="0"/>
              <a:t>Two ways of doing gray-level slicing:</a:t>
            </a:r>
          </a:p>
          <a:p>
            <a:pPr marL="749808" lvl="1" indent="-457200" algn="just">
              <a:buAutoNum type="arabicPeriod"/>
            </a:pPr>
            <a:r>
              <a:rPr lang="en-US" dirty="0" smtClean="0"/>
              <a:t>Display a high value for all grey levels in the range of interest and a low value for all other grey levels.</a:t>
            </a:r>
          </a:p>
          <a:p>
            <a:pPr marL="987552" lvl="2" indent="-457200" algn="just">
              <a:buFont typeface="Courier New" pitchFamily="49" charset="0"/>
              <a:buChar char="o"/>
            </a:pPr>
            <a:r>
              <a:rPr lang="en-US" dirty="0" smtClean="0"/>
              <a:t>This produces a binary image.</a:t>
            </a:r>
          </a:p>
          <a:p>
            <a:pPr marL="987552" lvl="2" indent="-457200" algn="just">
              <a:buAutoNum type="arabicPeriod"/>
            </a:pPr>
            <a:endParaRPr lang="en-US" dirty="0" smtClean="0"/>
          </a:p>
          <a:p>
            <a:pPr marL="749808" lvl="1" indent="-457200" algn="just">
              <a:buAutoNum type="arabicPeriod"/>
            </a:pPr>
            <a:r>
              <a:rPr lang="en-US" dirty="0" smtClean="0"/>
              <a:t>Brighten the desired range of gray levels but preserve the background and gray-level tonalities in the image.</a:t>
            </a:r>
          </a:p>
          <a:p>
            <a:pPr marL="749808" lvl="1" indent="-457200" algn="just">
              <a:buAutoNum type="arabicPeriod"/>
            </a:pPr>
            <a:endParaRPr lang="en-US" dirty="0" smtClean="0"/>
          </a:p>
          <a:p>
            <a:pPr lvl="1" algn="just"/>
            <a:endParaRPr lang="en-US" dirty="0" smtClean="0"/>
          </a:p>
          <a:p>
            <a:pPr lvl="2" algn="just"/>
            <a:endParaRPr lang="en-US" dirty="0" smtClean="0"/>
          </a:p>
          <a:p>
            <a:pPr lvl="2" algn="just">
              <a:buNone/>
            </a:pPr>
            <a:endParaRPr lang="en-US" dirty="0" smtClean="0"/>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5" name="Content Placeholder 4"/>
          <p:cNvSpPr>
            <a:spLocks noGrp="1"/>
          </p:cNvSpPr>
          <p:nvPr>
            <p:ph idx="1"/>
          </p:nvPr>
        </p:nvSpPr>
        <p:spPr/>
        <p:txBody>
          <a:bodyPr/>
          <a:lstStyle/>
          <a:p>
            <a:endParaRPr lang="en-US"/>
          </a:p>
        </p:txBody>
      </p:sp>
      <p:pic>
        <p:nvPicPr>
          <p:cNvPr id="1027" name="Picture 3" descr="C:\Users\Admin\Desktop\DU 2018 July-Dec\DIP\49.jpg"/>
          <p:cNvPicPr>
            <a:picLocks noChangeAspect="1" noChangeArrowheads="1"/>
          </p:cNvPicPr>
          <p:nvPr/>
        </p:nvPicPr>
        <p:blipFill>
          <a:blip r:embed="rId2" cstate="print"/>
          <a:srcRect/>
          <a:stretch>
            <a:fillRect/>
          </a:stretch>
        </p:blipFill>
        <p:spPr bwMode="auto">
          <a:xfrm>
            <a:off x="0" y="0"/>
            <a:ext cx="8153400" cy="6858000"/>
          </a:xfrm>
          <a:prstGeom prst="rect">
            <a:avLst/>
          </a:prstGeom>
          <a:noFill/>
        </p:spPr>
      </p:pic>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304800"/>
            <a:ext cx="7848600" cy="6150936"/>
          </a:xfrm>
        </p:spPr>
        <p:txBody>
          <a:bodyPr/>
          <a:lstStyle/>
          <a:p>
            <a:pPr algn="just"/>
            <a:r>
              <a:rPr lang="en-US" dirty="0" smtClean="0"/>
              <a:t>Bit-plane Slicing:</a:t>
            </a:r>
          </a:p>
          <a:p>
            <a:pPr algn="just">
              <a:buNone/>
            </a:pPr>
            <a:endParaRPr lang="en-US" dirty="0" smtClean="0"/>
          </a:p>
          <a:p>
            <a:pPr lvl="1" algn="just"/>
            <a:r>
              <a:rPr lang="en-US" dirty="0" smtClean="0"/>
              <a:t>Here, instead of highlighting the grey-level changes, highlighting the contribution made to total image appearance by specific bits is done.</a:t>
            </a:r>
          </a:p>
          <a:p>
            <a:pPr lvl="1" algn="just"/>
            <a:endParaRPr lang="en-US" dirty="0" smtClean="0"/>
          </a:p>
          <a:p>
            <a:pPr lvl="1" algn="just"/>
            <a:r>
              <a:rPr lang="en-US" dirty="0" smtClean="0"/>
              <a:t>Pixels </a:t>
            </a:r>
            <a:r>
              <a:rPr lang="en-US" smtClean="0"/>
              <a:t>are digital numbers composed of bits.</a:t>
            </a:r>
            <a:endParaRPr lang="en-US" dirty="0" smtClean="0"/>
          </a:p>
          <a:p>
            <a:pPr lvl="1" algn="just"/>
            <a:endParaRPr lang="en-US" dirty="0" smtClean="0"/>
          </a:p>
          <a:p>
            <a:pPr lvl="1" algn="just"/>
            <a:r>
              <a:rPr lang="en-US" dirty="0" err="1" smtClean="0"/>
              <a:t>Eg</a:t>
            </a:r>
            <a:r>
              <a:rPr lang="en-US" dirty="0" smtClean="0"/>
              <a:t>., For an 8-bit image, the image is composed of eight 1-bit planes, ranging from  bit-plane 0 for the least significant bit to bit-plane 7 for the most significant bit.</a:t>
            </a:r>
          </a:p>
          <a:p>
            <a:pPr lvl="2" algn="just"/>
            <a:r>
              <a:rPr lang="en-US" dirty="0" smtClean="0"/>
              <a:t>Plane 0 contains all the lowest order bits in the bytes comprising the pixels in the image and plane 7 contains all the higher-order bits.</a:t>
            </a:r>
          </a:p>
        </p:txBody>
      </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BIT- Plane slicing PIC!!!! </a:t>
            </a:r>
            <a:endParaRPr lang="en-US" dirty="0"/>
          </a:p>
        </p:txBody>
      </p:sp>
      <p:pic>
        <p:nvPicPr>
          <p:cNvPr id="2050" name="Picture 2" descr="C:\Users\Admin\Desktop\DU 2018 July-Dec\DIP\50.png"/>
          <p:cNvPicPr>
            <a:picLocks noChangeAspect="1" noChangeArrowheads="1"/>
          </p:cNvPicPr>
          <p:nvPr/>
        </p:nvPicPr>
        <p:blipFill>
          <a:blip r:embed="rId2" cstate="print"/>
          <a:srcRect/>
          <a:stretch>
            <a:fillRect/>
          </a:stretch>
        </p:blipFill>
        <p:spPr bwMode="auto">
          <a:xfrm>
            <a:off x="609600" y="1905000"/>
            <a:ext cx="6781800" cy="3810000"/>
          </a:xfrm>
          <a:prstGeom prst="rect">
            <a:avLst/>
          </a:prstGeom>
          <a:noFill/>
        </p:spPr>
      </p:pic>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Users\Admin\Desktop\DU 2018 July-Dec\DIP\51.gif"/>
          <p:cNvPicPr>
            <a:picLocks noChangeAspect="1" noChangeArrowheads="1"/>
          </p:cNvPicPr>
          <p:nvPr/>
        </p:nvPicPr>
        <p:blipFill>
          <a:blip r:embed="rId2" cstate="print"/>
          <a:srcRect/>
          <a:stretch>
            <a:fillRect/>
          </a:stretch>
        </p:blipFill>
        <p:spPr bwMode="auto">
          <a:xfrm>
            <a:off x="304800" y="914400"/>
            <a:ext cx="7620000" cy="4953000"/>
          </a:xfrm>
          <a:prstGeom prst="rect">
            <a:avLst/>
          </a:prstGeom>
          <a:noFill/>
        </p:spPr>
      </p:pic>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a:buNone/>
            </a:pPr>
            <a:endParaRPr lang="en-US" dirty="0"/>
          </a:p>
        </p:txBody>
      </p:sp>
      <p:pic>
        <p:nvPicPr>
          <p:cNvPr id="4098" name="Picture 2" descr="C:\Users\Admin\Desktop\DU 2018 July-Dec\DIP\52.jpg"/>
          <p:cNvPicPr>
            <a:picLocks noChangeAspect="1" noChangeArrowheads="1"/>
          </p:cNvPicPr>
          <p:nvPr/>
        </p:nvPicPr>
        <p:blipFill>
          <a:blip r:embed="rId2" cstate="print"/>
          <a:srcRect/>
          <a:stretch>
            <a:fillRect/>
          </a:stretch>
        </p:blipFill>
        <p:spPr bwMode="auto">
          <a:xfrm>
            <a:off x="0" y="0"/>
            <a:ext cx="8229600" cy="6858000"/>
          </a:xfrm>
          <a:prstGeom prst="rect">
            <a:avLst/>
          </a:prstGeom>
          <a:noFill/>
        </p:spPr>
      </p:pic>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5122" name="Picture 2" descr="C:\Users\Admin\Desktop\DU 2018 July-Dec\DIP\53.jpg"/>
          <p:cNvPicPr>
            <a:picLocks noChangeAspect="1" noChangeArrowheads="1"/>
          </p:cNvPicPr>
          <p:nvPr/>
        </p:nvPicPr>
        <p:blipFill>
          <a:blip r:embed="rId2" cstate="print"/>
          <a:srcRect/>
          <a:stretch>
            <a:fillRect/>
          </a:stretch>
        </p:blipFill>
        <p:spPr bwMode="auto">
          <a:xfrm>
            <a:off x="0" y="0"/>
            <a:ext cx="9144000" cy="6858000"/>
          </a:xfrm>
          <a:prstGeom prst="rect">
            <a:avLst/>
          </a:prstGeom>
          <a:noFill/>
        </p:spPr>
      </p:pic>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33400"/>
            <a:ext cx="7391400" cy="5922336"/>
          </a:xfrm>
        </p:spPr>
        <p:txBody>
          <a:bodyPr/>
          <a:lstStyle/>
          <a:p>
            <a:pPr lvl="1" algn="just"/>
            <a:r>
              <a:rPr lang="en-US" dirty="0" smtClean="0"/>
              <a:t>In the example, we observe that the higher-order bits (especially the top four) contain the majority of the visually significant data.</a:t>
            </a:r>
          </a:p>
          <a:p>
            <a:pPr lvl="2" algn="just"/>
            <a:r>
              <a:rPr lang="en-US" dirty="0" smtClean="0"/>
              <a:t>The other bit planes contribute to more subtle details in the image.</a:t>
            </a:r>
          </a:p>
          <a:p>
            <a:pPr lvl="1" algn="just">
              <a:buNone/>
            </a:pPr>
            <a:endParaRPr lang="en-US" dirty="0" smtClean="0"/>
          </a:p>
          <a:p>
            <a:pPr lvl="1" algn="just"/>
            <a:r>
              <a:rPr lang="en-US" dirty="0" smtClean="0"/>
              <a:t>This type of decomposition is useful for image compression.</a:t>
            </a:r>
          </a:p>
          <a:p>
            <a:pPr lvl="1"/>
            <a:endParaRPr lang="en-US" dirty="0"/>
          </a:p>
        </p:txBody>
      </p:sp>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39000" cy="746760"/>
          </a:xfrm>
        </p:spPr>
        <p:txBody>
          <a:bodyPr/>
          <a:lstStyle/>
          <a:p>
            <a:r>
              <a:rPr lang="en-US" dirty="0" smtClean="0"/>
              <a:t>Histogram </a:t>
            </a:r>
            <a:r>
              <a:rPr lang="en-US" dirty="0" err="1" smtClean="0"/>
              <a:t>PRocessing</a:t>
            </a:r>
            <a:endParaRPr lang="en-US" dirty="0"/>
          </a:p>
        </p:txBody>
      </p:sp>
      <p:sp>
        <p:nvSpPr>
          <p:cNvPr id="3" name="Content Placeholder 2"/>
          <p:cNvSpPr>
            <a:spLocks noGrp="1"/>
          </p:cNvSpPr>
          <p:nvPr>
            <p:ph idx="1"/>
          </p:nvPr>
        </p:nvSpPr>
        <p:spPr>
          <a:xfrm>
            <a:off x="228600" y="1371600"/>
            <a:ext cx="7772400" cy="5486400"/>
          </a:xfrm>
        </p:spPr>
        <p:txBody>
          <a:bodyPr>
            <a:normAutofit fontScale="92500"/>
          </a:bodyPr>
          <a:lstStyle/>
          <a:p>
            <a:pPr algn="just"/>
            <a:r>
              <a:rPr lang="en-US" dirty="0" smtClean="0"/>
              <a:t>Histogram is the graphical representation of the frequency of occurrence of grey levels in an image.</a:t>
            </a:r>
          </a:p>
          <a:p>
            <a:pPr algn="just"/>
            <a:endParaRPr lang="en-US" dirty="0" smtClean="0"/>
          </a:p>
          <a:p>
            <a:pPr algn="just"/>
            <a:r>
              <a:rPr lang="en-US" dirty="0" smtClean="0"/>
              <a:t>Histograms are the basis for numerous spatial domain processing techniques.</a:t>
            </a:r>
          </a:p>
          <a:p>
            <a:pPr lvl="1" algn="just"/>
            <a:r>
              <a:rPr lang="en-US" dirty="0" smtClean="0"/>
              <a:t>Histogram manipulation can be used effectively for image enhancement.</a:t>
            </a:r>
          </a:p>
          <a:p>
            <a:pPr algn="just"/>
            <a:endParaRPr lang="en-US" dirty="0" smtClean="0"/>
          </a:p>
          <a:p>
            <a:pPr algn="just"/>
            <a:r>
              <a:rPr lang="en-US" dirty="0" smtClean="0"/>
              <a:t>The histogram of a digital image with gray levels in the range [0,L-1] is a discrete function h(</a:t>
            </a:r>
            <a:r>
              <a:rPr lang="en-US" dirty="0" err="1" smtClean="0"/>
              <a:t>r</a:t>
            </a:r>
            <a:r>
              <a:rPr lang="en-US" baseline="-25000" dirty="0" err="1" smtClean="0"/>
              <a:t>k</a:t>
            </a:r>
            <a:r>
              <a:rPr lang="en-US" dirty="0" smtClean="0"/>
              <a:t>) =</a:t>
            </a:r>
            <a:r>
              <a:rPr lang="en-US" dirty="0" err="1" smtClean="0"/>
              <a:t>n</a:t>
            </a:r>
            <a:r>
              <a:rPr lang="en-US" baseline="-25000" dirty="0" err="1" smtClean="0"/>
              <a:t>k</a:t>
            </a:r>
            <a:endParaRPr lang="en-US" dirty="0" smtClean="0"/>
          </a:p>
          <a:p>
            <a:pPr lvl="1" algn="just">
              <a:buNone/>
            </a:pPr>
            <a:r>
              <a:rPr lang="en-US" dirty="0" smtClean="0"/>
              <a:t>  where </a:t>
            </a:r>
            <a:r>
              <a:rPr lang="en-US" dirty="0" err="1" smtClean="0"/>
              <a:t>r</a:t>
            </a:r>
            <a:r>
              <a:rPr lang="en-US" baseline="-25000" dirty="0" err="1" smtClean="0"/>
              <a:t>k</a:t>
            </a:r>
            <a:r>
              <a:rPr lang="en-US" baseline="-25000" dirty="0" smtClean="0"/>
              <a:t> </a:t>
            </a:r>
            <a:r>
              <a:rPr lang="en-US" dirty="0" smtClean="0"/>
              <a:t>is the </a:t>
            </a:r>
            <a:r>
              <a:rPr lang="en-US" dirty="0" err="1" smtClean="0"/>
              <a:t>k</a:t>
            </a:r>
            <a:r>
              <a:rPr lang="en-US" baseline="30000" dirty="0" err="1" smtClean="0"/>
              <a:t>th</a:t>
            </a:r>
            <a:r>
              <a:rPr lang="en-US" dirty="0" smtClean="0"/>
              <a:t> gray level</a:t>
            </a:r>
          </a:p>
          <a:p>
            <a:pPr lvl="1" algn="just">
              <a:buNone/>
            </a:pPr>
            <a:r>
              <a:rPr lang="en-US" dirty="0" smtClean="0"/>
              <a:t>		     </a:t>
            </a:r>
            <a:r>
              <a:rPr lang="en-US" dirty="0" err="1" smtClean="0"/>
              <a:t>n</a:t>
            </a:r>
            <a:r>
              <a:rPr lang="en-US" baseline="-25000" dirty="0" err="1" smtClean="0"/>
              <a:t>k</a:t>
            </a:r>
            <a:r>
              <a:rPr lang="en-US" baseline="-25000" dirty="0" smtClean="0"/>
              <a:t> </a:t>
            </a:r>
            <a:r>
              <a:rPr lang="en-US" dirty="0" smtClean="0"/>
              <a:t>is the number of pixels in the image having gray level </a:t>
            </a:r>
            <a:r>
              <a:rPr lang="en-US" dirty="0" err="1" smtClean="0"/>
              <a:t>r</a:t>
            </a:r>
            <a:r>
              <a:rPr lang="en-US" baseline="-25000" dirty="0" err="1" smtClean="0"/>
              <a:t>k</a:t>
            </a:r>
            <a:endParaRPr lang="en-US" dirty="0" smtClean="0"/>
          </a:p>
          <a:p>
            <a:pPr algn="just"/>
            <a:endParaRPr lang="en-US" dirty="0" smtClean="0"/>
          </a:p>
          <a:p>
            <a:pPr algn="just"/>
            <a:endParaRPr lang="en-US" dirty="0"/>
          </a:p>
        </p:txBody>
      </p:sp>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52400"/>
            <a:ext cx="7467600" cy="6303336"/>
          </a:xfrm>
        </p:spPr>
        <p:txBody>
          <a:bodyPr/>
          <a:lstStyle/>
          <a:p>
            <a:pPr lvl="1" algn="just"/>
            <a:r>
              <a:rPr lang="en-US" dirty="0" smtClean="0"/>
              <a:t>Normalization is done by dividing each of its values by the total number of pixels in the image, denoted by n.</a:t>
            </a:r>
          </a:p>
          <a:p>
            <a:pPr lvl="1" algn="just"/>
            <a:endParaRPr lang="en-US" dirty="0" smtClean="0"/>
          </a:p>
          <a:p>
            <a:pPr lvl="2" algn="just"/>
            <a:r>
              <a:rPr lang="en-US" dirty="0" smtClean="0"/>
              <a:t>Thus, a normalized histogram is given by p(</a:t>
            </a:r>
            <a:r>
              <a:rPr lang="en-US" dirty="0" err="1" smtClean="0"/>
              <a:t>r</a:t>
            </a:r>
            <a:r>
              <a:rPr lang="en-US" baseline="-25000" dirty="0" err="1" smtClean="0"/>
              <a:t>k</a:t>
            </a:r>
            <a:r>
              <a:rPr lang="en-US" dirty="0" smtClean="0"/>
              <a:t>) = </a:t>
            </a:r>
            <a:r>
              <a:rPr lang="en-US" dirty="0" err="1" smtClean="0"/>
              <a:t>n</a:t>
            </a:r>
            <a:r>
              <a:rPr lang="en-US" baseline="-25000" dirty="0" err="1" smtClean="0"/>
              <a:t>k</a:t>
            </a:r>
            <a:r>
              <a:rPr lang="en-US" dirty="0" smtClean="0"/>
              <a:t>/n, for k=0,1,…., L-1</a:t>
            </a:r>
          </a:p>
          <a:p>
            <a:pPr lvl="2" algn="just"/>
            <a:r>
              <a:rPr lang="en-US" dirty="0" smtClean="0"/>
              <a:t>Loosely speaking, p(</a:t>
            </a:r>
            <a:r>
              <a:rPr lang="en-US" dirty="0" err="1" smtClean="0"/>
              <a:t>r</a:t>
            </a:r>
            <a:r>
              <a:rPr lang="en-US" baseline="-25000" dirty="0" err="1" smtClean="0"/>
              <a:t>k</a:t>
            </a:r>
            <a:r>
              <a:rPr lang="en-US" dirty="0" smtClean="0"/>
              <a:t>) gives an estimate of the probability of occurrence of gray level </a:t>
            </a:r>
            <a:r>
              <a:rPr lang="en-US" dirty="0" err="1" smtClean="0"/>
              <a:t>r</a:t>
            </a:r>
            <a:r>
              <a:rPr lang="en-US" baseline="-25000" dirty="0" err="1" smtClean="0"/>
              <a:t>k</a:t>
            </a:r>
            <a:endParaRPr lang="en-US" baseline="-25000" dirty="0" smtClean="0"/>
          </a:p>
          <a:p>
            <a:pPr lvl="2" algn="just"/>
            <a:r>
              <a:rPr lang="en-US" dirty="0" smtClean="0"/>
              <a:t>The sum of all components of the normalized histogram is equal to 1.</a:t>
            </a: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1026" name="Picture 2" descr="C:\Users\Admin\Desktop\DIP\Motion_300.png"/>
          <p:cNvPicPr>
            <a:picLocks noGrp="1" noChangeAspect="1" noChangeArrowheads="1"/>
          </p:cNvPicPr>
          <p:nvPr>
            <p:ph idx="1"/>
          </p:nvPr>
        </p:nvPicPr>
        <p:blipFill>
          <a:blip r:embed="rId2" cstate="print"/>
          <a:srcRect/>
          <a:stretch>
            <a:fillRect/>
          </a:stretch>
        </p:blipFill>
        <p:spPr bwMode="auto">
          <a:xfrm>
            <a:off x="228601" y="304800"/>
            <a:ext cx="7617656" cy="4343400"/>
          </a:xfrm>
          <a:prstGeom prst="rect">
            <a:avLst/>
          </a:prstGeom>
          <a:noFill/>
        </p:spPr>
      </p:pic>
      <p:sp>
        <p:nvSpPr>
          <p:cNvPr id="5" name="TextBox 4"/>
          <p:cNvSpPr txBox="1"/>
          <p:nvPr/>
        </p:nvSpPr>
        <p:spPr>
          <a:xfrm>
            <a:off x="2895600" y="4953000"/>
            <a:ext cx="4343400" cy="369332"/>
          </a:xfrm>
          <a:prstGeom prst="rect">
            <a:avLst/>
          </a:prstGeom>
          <a:noFill/>
        </p:spPr>
        <p:txBody>
          <a:bodyPr wrap="square" rtlCol="0">
            <a:spAutoFit/>
          </a:bodyPr>
          <a:lstStyle/>
          <a:p>
            <a:r>
              <a:rPr lang="en-US" dirty="0" smtClean="0"/>
              <a:t>Fig: </a:t>
            </a:r>
            <a:r>
              <a:rPr lang="en-US" dirty="0" err="1" smtClean="0"/>
              <a:t>Deblurring</a:t>
            </a:r>
            <a:endParaRPr lang="en-US" dirty="0"/>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HISTOGRAM IMAGE!!!!!!</a:t>
            </a:r>
            <a:endParaRPr lang="en-US" dirty="0"/>
          </a:p>
        </p:txBody>
      </p:sp>
      <p:pic>
        <p:nvPicPr>
          <p:cNvPr id="1026" name="Picture 2" descr="C:\Users\Admin\Desktop\DIP 2019\histogram3.jpg"/>
          <p:cNvPicPr>
            <a:picLocks noChangeAspect="1" noChangeArrowheads="1"/>
          </p:cNvPicPr>
          <p:nvPr/>
        </p:nvPicPr>
        <p:blipFill>
          <a:blip r:embed="rId2" cstate="print"/>
          <a:srcRect/>
          <a:stretch>
            <a:fillRect/>
          </a:stretch>
        </p:blipFill>
        <p:spPr bwMode="auto">
          <a:xfrm>
            <a:off x="304800" y="381000"/>
            <a:ext cx="7467600" cy="5791200"/>
          </a:xfrm>
          <a:prstGeom prst="rect">
            <a:avLst/>
          </a:prstGeom>
          <a:noFill/>
        </p:spPr>
      </p:pic>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39000" cy="594360"/>
          </a:xfrm>
        </p:spPr>
        <p:txBody>
          <a:bodyPr/>
          <a:lstStyle/>
          <a:p>
            <a:r>
              <a:rPr lang="en-US" dirty="0" smtClean="0"/>
              <a:t>Histogram equalization</a:t>
            </a:r>
            <a:endParaRPr lang="en-US" dirty="0"/>
          </a:p>
        </p:txBody>
      </p:sp>
      <p:sp>
        <p:nvSpPr>
          <p:cNvPr id="3" name="Content Placeholder 2"/>
          <p:cNvSpPr>
            <a:spLocks noGrp="1"/>
          </p:cNvSpPr>
          <p:nvPr>
            <p:ph idx="1"/>
          </p:nvPr>
        </p:nvSpPr>
        <p:spPr>
          <a:xfrm>
            <a:off x="457200" y="1143000"/>
            <a:ext cx="7239000" cy="5312736"/>
          </a:xfrm>
        </p:spPr>
        <p:txBody>
          <a:bodyPr/>
          <a:lstStyle/>
          <a:p>
            <a:r>
              <a:rPr lang="en-US" dirty="0" smtClean="0"/>
              <a:t>Consider the transformations of the form</a:t>
            </a:r>
          </a:p>
          <a:p>
            <a:pPr lvl="1">
              <a:buNone/>
            </a:pPr>
            <a:r>
              <a:rPr lang="en-US" dirty="0" smtClean="0"/>
              <a:t>	s=T(r)	0&lt;=r&lt;=1</a:t>
            </a:r>
          </a:p>
          <a:p>
            <a:pPr>
              <a:buNone/>
            </a:pPr>
            <a:r>
              <a:rPr lang="en-US" dirty="0" smtClean="0"/>
              <a:t>   that produce a level s for every pixel value r in the original image.</a:t>
            </a:r>
          </a:p>
          <a:p>
            <a:pPr>
              <a:buNone/>
            </a:pPr>
            <a:endParaRPr lang="en-US" dirty="0" smtClean="0"/>
          </a:p>
          <a:p>
            <a:r>
              <a:rPr lang="en-US" dirty="0" smtClean="0"/>
              <a:t>We assume that the transformation function T(r) satisfies the following conditions:</a:t>
            </a:r>
          </a:p>
          <a:p>
            <a:pPr marL="749808" lvl="1" indent="-457200">
              <a:buAutoNum type="alphaLcParenBoth"/>
            </a:pPr>
            <a:r>
              <a:rPr lang="en-US" dirty="0" smtClean="0"/>
              <a:t>T(r) is single-valued and monotonically increasing in the interval 0&lt;=r &lt;=1; and</a:t>
            </a:r>
          </a:p>
          <a:p>
            <a:pPr marL="749808" lvl="1" indent="-457200">
              <a:buAutoNum type="alphaLcParenBoth"/>
            </a:pPr>
            <a:r>
              <a:rPr lang="en-US" dirty="0" smtClean="0"/>
              <a:t>0&lt;= T(r) &lt;=1 for 0&lt;=r&lt;=1</a:t>
            </a:r>
          </a:p>
          <a:p>
            <a:endParaRPr lang="en-US" dirty="0" smtClean="0"/>
          </a:p>
          <a:p>
            <a:pPr lvl="1">
              <a:buNone/>
            </a:pPr>
            <a:r>
              <a:rPr lang="en-US" dirty="0" smtClean="0"/>
              <a:t>	</a:t>
            </a:r>
            <a:endParaRPr lang="en-US" dirty="0"/>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762000"/>
            <a:ext cx="7239000" cy="5693736"/>
          </a:xfrm>
        </p:spPr>
        <p:txBody>
          <a:bodyPr/>
          <a:lstStyle/>
          <a:p>
            <a:pPr lvl="1" algn="just"/>
            <a:r>
              <a:rPr lang="en-US" dirty="0" smtClean="0"/>
              <a:t>The requirement in (a) that T(r) be single valued is needed to guarantee that the inverse transformation will exist.</a:t>
            </a:r>
          </a:p>
          <a:p>
            <a:pPr lvl="1" algn="just"/>
            <a:endParaRPr lang="en-US" dirty="0" smtClean="0"/>
          </a:p>
          <a:p>
            <a:pPr lvl="1" algn="just"/>
            <a:r>
              <a:rPr lang="en-US" dirty="0" smtClean="0"/>
              <a:t>And the monotonicity condition preserves the increasing order from black to white in the output image.</a:t>
            </a:r>
          </a:p>
          <a:p>
            <a:pPr lvl="1" algn="just"/>
            <a:endParaRPr lang="en-US" dirty="0" smtClean="0"/>
          </a:p>
          <a:p>
            <a:pPr lvl="1" algn="just"/>
            <a:r>
              <a:rPr lang="en-US" dirty="0" smtClean="0"/>
              <a:t>A transformation function not monotonically increasing could result in at least a section of the intensity being inverted, thus producing some inverted gray levels in the output image.</a:t>
            </a:r>
            <a:endParaRPr lang="en-US" dirty="0"/>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685800"/>
            <a:ext cx="7239000" cy="5769936"/>
          </a:xfrm>
        </p:spPr>
        <p:txBody>
          <a:bodyPr/>
          <a:lstStyle/>
          <a:p>
            <a:pPr lvl="1"/>
            <a:r>
              <a:rPr lang="en-US" dirty="0" smtClean="0"/>
              <a:t>Condition (b) guarantees that the output fray levels will be in the same range as in the input levels.</a:t>
            </a:r>
          </a:p>
          <a:p>
            <a:pPr lvl="1"/>
            <a:endParaRPr lang="en-US" dirty="0" smtClean="0"/>
          </a:p>
          <a:p>
            <a:pPr lvl="1"/>
            <a:r>
              <a:rPr lang="en-US" dirty="0" smtClean="0"/>
              <a:t>The inverse transformation from s back to r is denoted by</a:t>
            </a:r>
          </a:p>
          <a:p>
            <a:pPr lvl="3">
              <a:buNone/>
            </a:pPr>
            <a:r>
              <a:rPr lang="en-US" dirty="0" smtClean="0"/>
              <a:t>r = T</a:t>
            </a:r>
            <a:r>
              <a:rPr lang="en-US" baseline="30000" dirty="0" smtClean="0"/>
              <a:t>-1</a:t>
            </a:r>
            <a:r>
              <a:rPr lang="en-US" dirty="0" smtClean="0"/>
              <a:t> (s)		0 &lt;= s &lt;=1</a:t>
            </a:r>
          </a:p>
          <a:p>
            <a:pPr lvl="3">
              <a:buNone/>
            </a:pPr>
            <a:endParaRPr lang="en-US" dirty="0" smtClean="0"/>
          </a:p>
          <a:p>
            <a:pPr lvl="3">
              <a:buNone/>
            </a:pPr>
            <a:endParaRPr lang="en-US" dirty="0" smtClean="0"/>
          </a:p>
          <a:p>
            <a:pPr lvl="3">
              <a:buNone/>
            </a:pPr>
            <a:endParaRPr lang="en-US" dirty="0" smtClean="0"/>
          </a:p>
          <a:p>
            <a:pPr lvl="3">
              <a:buNone/>
            </a:pPr>
            <a:r>
              <a:rPr lang="en-US" dirty="0" smtClean="0"/>
              <a:t>Graph!!!</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Image Interpolation</a:t>
            </a:r>
            <a:endParaRPr lang="en-US" dirty="0"/>
          </a:p>
        </p:txBody>
      </p:sp>
      <p:sp>
        <p:nvSpPr>
          <p:cNvPr id="3" name="Content Placeholder 2"/>
          <p:cNvSpPr>
            <a:spLocks noGrp="1"/>
          </p:cNvSpPr>
          <p:nvPr>
            <p:ph idx="1"/>
          </p:nvPr>
        </p:nvSpPr>
        <p:spPr/>
        <p:txBody>
          <a:bodyPr/>
          <a:lstStyle/>
          <a:p>
            <a:pPr algn="just"/>
            <a:r>
              <a:rPr lang="en-US" dirty="0" smtClean="0"/>
              <a:t>Interpolation is the process of using known data to estimate values at unknown locations.</a:t>
            </a:r>
          </a:p>
          <a:p>
            <a:pPr algn="just"/>
            <a:endParaRPr lang="en-US" dirty="0" smtClean="0"/>
          </a:p>
          <a:p>
            <a:pPr algn="just"/>
            <a:r>
              <a:rPr lang="en-US" dirty="0" smtClean="0"/>
              <a:t>Interpolation is usually used for image resizing( shrinking and zooming)</a:t>
            </a:r>
          </a:p>
          <a:p>
            <a:endParaRPr lang="en-US" dirty="0" smtClean="0"/>
          </a:p>
          <a:p>
            <a:endParaRPr lang="en-US" dirty="0"/>
          </a:p>
        </p:txBody>
      </p:sp>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Explainable model required for domain experts…not for normal lay users.</a:t>
            </a:r>
          </a:p>
          <a:p>
            <a:r>
              <a:rPr lang="en-US" smtClean="0"/>
              <a:t>Inter disciplinary?</a:t>
            </a:r>
            <a:endParaRPr lang="en-US"/>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a:p>
        </p:txBody>
      </p:sp>
      <p:pic>
        <p:nvPicPr>
          <p:cNvPr id="1026" name="Picture 2" descr="C:\Users\Admin\Desktop\DU 2018 July-Dec\DIP\13.PNG"/>
          <p:cNvPicPr>
            <a:picLocks noChangeAspect="1" noChangeArrowheads="1"/>
          </p:cNvPicPr>
          <p:nvPr/>
        </p:nvPicPr>
        <p:blipFill>
          <a:blip r:embed="rId2" cstate="print"/>
          <a:srcRect/>
          <a:stretch>
            <a:fillRect/>
          </a:stretch>
        </p:blipFill>
        <p:spPr bwMode="auto">
          <a:xfrm>
            <a:off x="0" y="457200"/>
            <a:ext cx="8153399" cy="5791200"/>
          </a:xfrm>
          <a:prstGeom prst="rect">
            <a:avLst/>
          </a:prstGeom>
          <a:noFill/>
        </p:spPr>
      </p:pic>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7239000" cy="1143000"/>
          </a:xfrm>
        </p:spPr>
        <p:txBody>
          <a:bodyPr>
            <a:normAutofit fontScale="90000"/>
          </a:bodyPr>
          <a:lstStyle/>
          <a:p>
            <a:r>
              <a:rPr lang="en-US" dirty="0" smtClean="0"/>
              <a:t>Linear and non-linear operations</a:t>
            </a:r>
            <a:endParaRPr lang="en-US" dirty="0"/>
          </a:p>
        </p:txBody>
      </p:sp>
      <p:sp>
        <p:nvSpPr>
          <p:cNvPr id="3" name="Content Placeholder 2"/>
          <p:cNvSpPr>
            <a:spLocks noGrp="1"/>
          </p:cNvSpPr>
          <p:nvPr>
            <p:ph idx="1"/>
          </p:nvPr>
        </p:nvSpPr>
        <p:spPr>
          <a:xfrm>
            <a:off x="0" y="1295400"/>
            <a:ext cx="8077200" cy="5257800"/>
          </a:xfrm>
        </p:spPr>
        <p:txBody>
          <a:bodyPr>
            <a:normAutofit fontScale="92500" lnSpcReduction="10000"/>
          </a:bodyPr>
          <a:lstStyle/>
          <a:p>
            <a:pPr algn="just"/>
            <a:r>
              <a:rPr lang="en-US" dirty="0" smtClean="0"/>
              <a:t>Let H be an operator whose input and output are images.</a:t>
            </a:r>
          </a:p>
          <a:p>
            <a:pPr algn="just"/>
            <a:endParaRPr lang="en-US" dirty="0" smtClean="0"/>
          </a:p>
          <a:p>
            <a:pPr algn="just"/>
            <a:r>
              <a:rPr lang="en-US" dirty="0" smtClean="0"/>
              <a:t>H is said to be a linear operator if, for any two images f and g and any two scalars a and b,</a:t>
            </a:r>
          </a:p>
          <a:p>
            <a:pPr algn="just"/>
            <a:endParaRPr lang="en-US" dirty="0" smtClean="0"/>
          </a:p>
          <a:p>
            <a:pPr algn="just">
              <a:buNone/>
            </a:pPr>
            <a:r>
              <a:rPr lang="en-US" dirty="0" smtClean="0"/>
              <a:t>		H(</a:t>
            </a:r>
            <a:r>
              <a:rPr lang="en-US" dirty="0" err="1" smtClean="0"/>
              <a:t>af+bg</a:t>
            </a:r>
            <a:r>
              <a:rPr lang="en-US" dirty="0" smtClean="0"/>
              <a:t>) = </a:t>
            </a:r>
            <a:r>
              <a:rPr lang="en-US" dirty="0" err="1" smtClean="0"/>
              <a:t>aH</a:t>
            </a:r>
            <a:r>
              <a:rPr lang="en-US" dirty="0" smtClean="0"/>
              <a:t>(f) + </a:t>
            </a:r>
            <a:r>
              <a:rPr lang="en-US" dirty="0" err="1" smtClean="0"/>
              <a:t>bH</a:t>
            </a:r>
            <a:r>
              <a:rPr lang="en-US" dirty="0" smtClean="0"/>
              <a:t>(g)</a:t>
            </a:r>
          </a:p>
          <a:p>
            <a:pPr algn="just">
              <a:buNone/>
            </a:pPr>
            <a:endParaRPr lang="en-US" dirty="0" smtClean="0"/>
          </a:p>
          <a:p>
            <a:pPr algn="just">
              <a:buNone/>
            </a:pPr>
            <a:r>
              <a:rPr lang="en-US" dirty="0" smtClean="0"/>
              <a:t>	i.e., the result of applying a linear operator to the sum of two images (that have been multiplied by constants shown) is identical to applying the operator to the images individually, multiplying these results by the appropriate constants, and than adding those results. </a:t>
            </a:r>
            <a:endParaRPr lang="en-US" dirty="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1026" name="Picture 2" descr="C:\Users\Admin\Desktop\DU 2018 July-Dec\DIP\csm_remote_sensing_m_header_01_18e1551ddc.jpg"/>
          <p:cNvPicPr>
            <a:picLocks noChangeAspect="1" noChangeArrowheads="1"/>
          </p:cNvPicPr>
          <p:nvPr/>
        </p:nvPicPr>
        <p:blipFill>
          <a:blip r:embed="rId2" cstate="print"/>
          <a:srcRect/>
          <a:stretch>
            <a:fillRect/>
          </a:stretch>
        </p:blipFill>
        <p:spPr bwMode="auto">
          <a:xfrm>
            <a:off x="304800" y="914400"/>
            <a:ext cx="3886200" cy="3429000"/>
          </a:xfrm>
          <a:prstGeom prst="rect">
            <a:avLst/>
          </a:prstGeom>
          <a:noFill/>
        </p:spPr>
      </p:pic>
      <p:sp>
        <p:nvSpPr>
          <p:cNvPr id="5" name="TextBox 4"/>
          <p:cNvSpPr txBox="1"/>
          <p:nvPr/>
        </p:nvSpPr>
        <p:spPr>
          <a:xfrm>
            <a:off x="2286000" y="5257800"/>
            <a:ext cx="4191000" cy="369332"/>
          </a:xfrm>
          <a:prstGeom prst="rect">
            <a:avLst/>
          </a:prstGeom>
          <a:noFill/>
        </p:spPr>
        <p:txBody>
          <a:bodyPr wrap="square" rtlCol="0">
            <a:spAutoFit/>
          </a:bodyPr>
          <a:lstStyle/>
          <a:p>
            <a:r>
              <a:rPr lang="en-US" dirty="0" smtClean="0"/>
              <a:t>Fig: Remote Sensing Applications</a:t>
            </a:r>
            <a:endParaRPr lang="en-US" dirty="0"/>
          </a:p>
        </p:txBody>
      </p:sp>
      <p:pic>
        <p:nvPicPr>
          <p:cNvPr id="1027" name="Picture 3" descr="C:\Users\Admin\Desktop\DU 2018 July-Dec\DIP\download.jpg"/>
          <p:cNvPicPr>
            <a:picLocks noChangeAspect="1" noChangeArrowheads="1"/>
          </p:cNvPicPr>
          <p:nvPr/>
        </p:nvPicPr>
        <p:blipFill>
          <a:blip r:embed="rId3" cstate="print"/>
          <a:srcRect/>
          <a:stretch>
            <a:fillRect/>
          </a:stretch>
        </p:blipFill>
        <p:spPr bwMode="auto">
          <a:xfrm>
            <a:off x="4419601" y="914400"/>
            <a:ext cx="3505200" cy="3429000"/>
          </a:xfrm>
          <a:prstGeom prst="rect">
            <a:avLst/>
          </a:prstGeom>
          <a:noFill/>
        </p:spPr>
      </p:pic>
      <p:sp>
        <p:nvSpPr>
          <p:cNvPr id="9" name="TextBox 8"/>
          <p:cNvSpPr txBox="1"/>
          <p:nvPr/>
        </p:nvSpPr>
        <p:spPr>
          <a:xfrm>
            <a:off x="4648200" y="4572000"/>
            <a:ext cx="4191000" cy="369332"/>
          </a:xfrm>
          <a:prstGeom prst="rect">
            <a:avLst/>
          </a:prstGeom>
          <a:noFill/>
        </p:spPr>
        <p:txBody>
          <a:bodyPr wrap="square" rtlCol="0">
            <a:spAutoFit/>
          </a:bodyPr>
          <a:lstStyle/>
          <a:p>
            <a:r>
              <a:rPr lang="en-US" dirty="0" smtClean="0"/>
              <a:t>   b)  Smoke formation from fire</a:t>
            </a:r>
            <a:endParaRPr lang="en-US" dirty="0"/>
          </a:p>
        </p:txBody>
      </p:sp>
      <p:sp>
        <p:nvSpPr>
          <p:cNvPr id="10" name="TextBox 9"/>
          <p:cNvSpPr txBox="1"/>
          <p:nvPr/>
        </p:nvSpPr>
        <p:spPr>
          <a:xfrm>
            <a:off x="304800" y="4495800"/>
            <a:ext cx="4191000" cy="369332"/>
          </a:xfrm>
          <a:prstGeom prst="rect">
            <a:avLst/>
          </a:prstGeom>
          <a:noFill/>
        </p:spPr>
        <p:txBody>
          <a:bodyPr wrap="square" rtlCol="0">
            <a:spAutoFit/>
          </a:bodyPr>
          <a:lstStyle/>
          <a:p>
            <a:r>
              <a:rPr lang="en-US" dirty="0" smtClean="0"/>
              <a:t>a) Earth’s terrain info</a:t>
            </a:r>
            <a:endParaRPr lang="en-US" dirty="0"/>
          </a:p>
        </p:txBody>
      </p:sp>
    </p:spTree>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pulent">
  <a:themeElements>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pulent">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gradFill rotWithShape="1">
          <a:gsLst>
            <a:gs pos="0">
              <a:schemeClr val="phClr">
                <a:tint val="78000"/>
                <a:satMod val="220000"/>
              </a:schemeClr>
            </a:gs>
            <a:gs pos="100000">
              <a:schemeClr val="phClr">
                <a:shade val="35000"/>
                <a:satMod val="155000"/>
              </a:schemeClr>
            </a:gs>
          </a:gsLst>
          <a:path path="circle">
            <a:fillToRect l="50000" t="50000" r="50000" b="50000"/>
          </a:path>
        </a:gradFill>
        <a:blipFill>
          <a:blip xmlns:r="http://schemas.openxmlformats.org/officeDocument/2006/relationships" r:embed="rId1">
            <a:duotone>
              <a:schemeClr val="phClr">
                <a:shade val="60000"/>
                <a:satMod val="180000"/>
              </a:schemeClr>
              <a:schemeClr val="phClr">
                <a:tint val="500"/>
                <a:satMod val="150000"/>
              </a:schemeClr>
            </a:duotone>
          </a:blip>
          <a:tile tx="0" ty="0" sx="50000" sy="50000" flip="none"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Opulent</Template>
  <TotalTime>22718</TotalTime>
  <Words>2563</Words>
  <Application>Microsoft Office PowerPoint</Application>
  <PresentationFormat>On-screen Show (4:3)</PresentationFormat>
  <Paragraphs>352</Paragraphs>
  <Slides>87</Slides>
  <Notes>0</Notes>
  <HiddenSlides>0</HiddenSlides>
  <MMClips>0</MMClips>
  <ScaleCrop>false</ScaleCrop>
  <HeadingPairs>
    <vt:vector size="4" baseType="variant">
      <vt:variant>
        <vt:lpstr>Theme</vt:lpstr>
      </vt:variant>
      <vt:variant>
        <vt:i4>1</vt:i4>
      </vt:variant>
      <vt:variant>
        <vt:lpstr>Slide Titles</vt:lpstr>
      </vt:variant>
      <vt:variant>
        <vt:i4>87</vt:i4>
      </vt:variant>
    </vt:vector>
  </HeadingPairs>
  <TitlesOfParts>
    <vt:vector size="88" baseType="lpstr">
      <vt:lpstr>Opulent</vt:lpstr>
      <vt:lpstr>Introduction to Digital Image Processing</vt:lpstr>
      <vt:lpstr>What is Digital Image Processing?</vt:lpstr>
      <vt:lpstr>Why do we need Image Processing?</vt:lpstr>
      <vt:lpstr>Human perception</vt:lpstr>
      <vt:lpstr>Slide 5</vt:lpstr>
      <vt:lpstr>Slide 6</vt:lpstr>
      <vt:lpstr>Slide 7</vt:lpstr>
      <vt:lpstr>Slide 8</vt:lpstr>
      <vt:lpstr>Slide 9</vt:lpstr>
      <vt:lpstr>Slide 10</vt:lpstr>
      <vt:lpstr>Slide 11</vt:lpstr>
      <vt:lpstr>Machine Vision Applications</vt:lpstr>
      <vt:lpstr>Slide 13</vt:lpstr>
      <vt:lpstr>Slide 14</vt:lpstr>
      <vt:lpstr>Video Sequencing Processing</vt:lpstr>
      <vt:lpstr>Image Representation</vt:lpstr>
      <vt:lpstr>Slide 17</vt:lpstr>
      <vt:lpstr>Image Representation</vt:lpstr>
      <vt:lpstr>Steps in Digital Image Processing</vt:lpstr>
      <vt:lpstr>Slide 20</vt:lpstr>
      <vt:lpstr>Slide 21</vt:lpstr>
      <vt:lpstr>A simple image formation model</vt:lpstr>
      <vt:lpstr>Slide 23</vt:lpstr>
      <vt:lpstr>Slide 24</vt:lpstr>
      <vt:lpstr>Slide 25</vt:lpstr>
      <vt:lpstr>Image Sampling and Quantization</vt:lpstr>
      <vt:lpstr>Slide 27</vt:lpstr>
      <vt:lpstr>Slide 28</vt:lpstr>
      <vt:lpstr>Slide 29</vt:lpstr>
      <vt:lpstr>Representing Digital Images</vt:lpstr>
      <vt:lpstr>Slide 31</vt:lpstr>
      <vt:lpstr>Slide 32</vt:lpstr>
      <vt:lpstr>Slide 33</vt:lpstr>
      <vt:lpstr>Spatial Intensity and resolution</vt:lpstr>
      <vt:lpstr>Some basic relationships of a pixel</vt:lpstr>
      <vt:lpstr>Slide 36</vt:lpstr>
      <vt:lpstr>Slide 37</vt:lpstr>
      <vt:lpstr>Slide 38</vt:lpstr>
      <vt:lpstr>Slide 39</vt:lpstr>
      <vt:lpstr>Slide 40</vt:lpstr>
      <vt:lpstr>Slide 41</vt:lpstr>
      <vt:lpstr>Image enhancement</vt:lpstr>
      <vt:lpstr>Slide 43</vt:lpstr>
      <vt:lpstr>Spatial Domain</vt:lpstr>
      <vt:lpstr>Slide 45</vt:lpstr>
      <vt:lpstr>Slide 46</vt:lpstr>
      <vt:lpstr>Point Processing Example: Thresholding</vt:lpstr>
      <vt:lpstr>Slide 48</vt:lpstr>
      <vt:lpstr>Slide 49</vt:lpstr>
      <vt:lpstr>Slide 50</vt:lpstr>
      <vt:lpstr>Some basic gray level transformations</vt:lpstr>
      <vt:lpstr>Slide 52</vt:lpstr>
      <vt:lpstr>Slide 53</vt:lpstr>
      <vt:lpstr>Slide 54</vt:lpstr>
      <vt:lpstr>Slide 55</vt:lpstr>
      <vt:lpstr>Slide 56</vt:lpstr>
      <vt:lpstr>Power-Law Transformations</vt:lpstr>
      <vt:lpstr>Slide 58</vt:lpstr>
      <vt:lpstr>Slide 59</vt:lpstr>
      <vt:lpstr>Slide 60</vt:lpstr>
      <vt:lpstr>Slide 61</vt:lpstr>
      <vt:lpstr>Slide 62</vt:lpstr>
      <vt:lpstr>Slide 63</vt:lpstr>
      <vt:lpstr>Slide 64</vt:lpstr>
      <vt:lpstr>Slide 65</vt:lpstr>
      <vt:lpstr>Slide 66</vt:lpstr>
      <vt:lpstr>Slide 67</vt:lpstr>
      <vt:lpstr>Piecewise-Linear Transformation functions</vt:lpstr>
      <vt:lpstr>Slide 69</vt:lpstr>
      <vt:lpstr>Slide 70</vt:lpstr>
      <vt:lpstr>Slide 71</vt:lpstr>
      <vt:lpstr>Slide 72</vt:lpstr>
      <vt:lpstr>BIT- Plane slicing PIC!!!! </vt:lpstr>
      <vt:lpstr>Slide 74</vt:lpstr>
      <vt:lpstr>Slide 75</vt:lpstr>
      <vt:lpstr>Slide 76</vt:lpstr>
      <vt:lpstr>Slide 77</vt:lpstr>
      <vt:lpstr>Histogram PRocessing</vt:lpstr>
      <vt:lpstr>Slide 79</vt:lpstr>
      <vt:lpstr>Slide 80</vt:lpstr>
      <vt:lpstr>Histogram equalization</vt:lpstr>
      <vt:lpstr>Slide 82</vt:lpstr>
      <vt:lpstr>Slide 83</vt:lpstr>
      <vt:lpstr>Image Interpolation</vt:lpstr>
      <vt:lpstr>Slide 85</vt:lpstr>
      <vt:lpstr>Slide 86</vt:lpstr>
      <vt:lpstr>Linear and non-linear operations</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Digital Image Processing</dc:title>
  <dc:creator>Admin</dc:creator>
  <cp:lastModifiedBy>Admin</cp:lastModifiedBy>
  <cp:revision>282</cp:revision>
  <dcterms:created xsi:type="dcterms:W3CDTF">2018-07-21T15:18:51Z</dcterms:created>
  <dcterms:modified xsi:type="dcterms:W3CDTF">2019-08-27T07:40:43Z</dcterms:modified>
</cp:coreProperties>
</file>